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Lst>
  <p:sldSz cx="18288000" cy="10287000"/>
  <p:notesSz cx="6858000" cy="9144000"/>
  <p:embeddedFontLst>
    <p:embeddedFont>
      <p:font typeface="Mokoto" charset="1" panose="00000000000000000000"/>
      <p:regular r:id="rId127"/>
    </p:embeddedFont>
    <p:embeddedFont>
      <p:font typeface="Helvetica World Bold" charset="1" panose="020B0800040000020004"/>
      <p:regular r:id="rId128"/>
    </p:embeddedFont>
    <p:embeddedFont>
      <p:font typeface="Tomorrow" charset="1" panose="00000000000000000000"/>
      <p:regular r:id="rId129"/>
    </p:embeddedFont>
    <p:embeddedFont>
      <p:font typeface="Anton" charset="1" panose="00000500000000000000"/>
      <p:regular r:id="rId130"/>
    </p:embeddedFont>
    <p:embeddedFont>
      <p:font typeface="Tomorrow Bold" charset="1" panose="00000000000000000000"/>
      <p:regular r:id="rId131"/>
    </p:embeddedFont>
    <p:embeddedFont>
      <p:font typeface="Tomorrow Italics" charset="1" panose="00000000000000000000"/>
      <p:regular r:id="rId132"/>
    </p:embeddedFont>
    <p:embeddedFont>
      <p:font typeface="Montserrat" charset="1" panose="00000500000000000000"/>
      <p:regular r:id="rId133"/>
    </p:embeddedFont>
    <p:embeddedFont>
      <p:font typeface="Tomorrow Bold Italics" charset="1" panose="00000000000000000000"/>
      <p:regular r:id="rId134"/>
    </p:embeddedFont>
    <p:embeddedFont>
      <p:font typeface="Helvetica World" charset="1" panose="020B0500040000020004"/>
      <p:regular r:id="rId1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fonts/font127.fntdata" Type="http://schemas.openxmlformats.org/officeDocument/2006/relationships/font"/><Relationship Id="rId128" Target="fonts/font128.fntdata" Type="http://schemas.openxmlformats.org/officeDocument/2006/relationships/font"/><Relationship Id="rId129" Target="fonts/font129.fntdata" Type="http://schemas.openxmlformats.org/officeDocument/2006/relationships/font"/><Relationship Id="rId13" Target="slides/slide8.xml" Type="http://schemas.openxmlformats.org/officeDocument/2006/relationships/slide"/><Relationship Id="rId130" Target="fonts/font130.fntdata" Type="http://schemas.openxmlformats.org/officeDocument/2006/relationships/font"/><Relationship Id="rId131" Target="fonts/font131.fntdata" Type="http://schemas.openxmlformats.org/officeDocument/2006/relationships/font"/><Relationship Id="rId132" Target="fonts/font132.fntdata" Type="http://schemas.openxmlformats.org/officeDocument/2006/relationships/font"/><Relationship Id="rId133" Target="fonts/font133.fntdata" Type="http://schemas.openxmlformats.org/officeDocument/2006/relationships/font"/><Relationship Id="rId134" Target="fonts/font134.fntdata" Type="http://schemas.openxmlformats.org/officeDocument/2006/relationships/font"/><Relationship Id="rId135" Target="fonts/font135.fntdata" Type="http://schemas.openxmlformats.org/officeDocument/2006/relationships/font"/><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6.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png" Type="http://schemas.openxmlformats.org/officeDocument/2006/relationships/image"/><Relationship Id="rId6" Target="../media/image78.jpe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png" Type="http://schemas.openxmlformats.org/officeDocument/2006/relationships/image"/><Relationship Id="rId6" Target="../media/image79.pn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pn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1.pn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2.pn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3.png" Type="http://schemas.openxmlformats.org/officeDocument/2006/relationships/image"/><Relationship Id="rId6" Target="../media/image8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6.pn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3.pn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4.pn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5.pn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86.jpeg" Type="http://schemas.openxmlformats.org/officeDocument/2006/relationships/image"/><Relationship Id="rId7" Target="../media/VAGZk7zwBS4.mp4" Type="http://schemas.openxmlformats.org/officeDocument/2006/relationships/video"/><Relationship Id="rId8" Target="../media/VAGZk7zwBS4.mp4" Type="http://schemas.microsoft.com/office/2007/relationships/media"/></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7.png" Type="http://schemas.openxmlformats.org/officeDocument/2006/relationships/image"/><Relationship Id="rId6" Target="../media/image88.png" Type="http://schemas.openxmlformats.org/officeDocument/2006/relationships/image"/><Relationship Id="rId7" Target="../media/image89.png" Type="http://schemas.openxmlformats.org/officeDocument/2006/relationships/image"/><Relationship Id="rId8" Target="../media/image90.png" Type="http://schemas.openxmlformats.org/officeDocument/2006/relationships/image"/><Relationship Id="rId9" Target="../media/image91.png" Type="http://schemas.openxmlformats.org/officeDocument/2006/relationships/image"/></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2.png"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3.png" Type="http://schemas.openxmlformats.org/officeDocument/2006/relationships/image"/><Relationship Id="rId6" Target="../media/image9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6.pn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12" Target="../media/image27.png" Type="http://schemas.openxmlformats.org/officeDocument/2006/relationships/image"/><Relationship Id="rId13" Target="../media/image28.png" Type="http://schemas.openxmlformats.org/officeDocument/2006/relationships/image"/><Relationship Id="rId14" Target="../media/image29.png" Type="http://schemas.openxmlformats.org/officeDocument/2006/relationships/image"/><Relationship Id="rId2" Target="../media/image20.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2" Target="../media/image31.jpeg" Type="http://schemas.openxmlformats.org/officeDocument/2006/relationships/image"/><Relationship Id="rId3" Target="../media/image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0.png" Type="http://schemas.openxmlformats.org/officeDocument/2006/relationships/image"/><Relationship Id="rId4" Target="../media/image8.png" Type="http://schemas.openxmlformats.org/officeDocument/2006/relationships/image"/><Relationship Id="rId5" Target="../media/image51.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png" Type="http://schemas.openxmlformats.org/officeDocument/2006/relationships/image"/><Relationship Id="rId4" Target="../media/image54.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png" Type="http://schemas.openxmlformats.org/officeDocument/2006/relationships/image"/><Relationship Id="rId4" Target="../media/image54.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png" Type="http://schemas.openxmlformats.org/officeDocument/2006/relationships/image"/><Relationship Id="rId4" Target="../media/image54.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0.png" Type="http://schemas.openxmlformats.org/officeDocument/2006/relationships/image"/><Relationship Id="rId4" Target="../media/image8.png" Type="http://schemas.openxmlformats.org/officeDocument/2006/relationships/image"/><Relationship Id="rId5" Target="../media/image51.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png" Type="http://schemas.openxmlformats.org/officeDocument/2006/relationships/image"/><Relationship Id="rId4" Target="../media/image54.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7.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8.png" Type="http://schemas.openxmlformats.org/officeDocument/2006/relationships/image"/><Relationship Id="rId4" Target="../media/image54.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8.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9.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0.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2.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3.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4.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5.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6.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7.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9.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0.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0.png" Type="http://schemas.openxmlformats.org/officeDocument/2006/relationships/image"/><Relationship Id="rId6" Target="../media/image72.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8.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4.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4.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5.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5.pn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93" r="0" b="-793"/>
            </a:stretch>
          </a:blipFill>
        </p:spPr>
      </p:sp>
      <p:sp>
        <p:nvSpPr>
          <p:cNvPr name="Freeform 3" id="3"/>
          <p:cNvSpPr/>
          <p:nvPr/>
        </p:nvSpPr>
        <p:spPr>
          <a:xfrm flipH="false" flipV="false" rot="0">
            <a:off x="0" y="36707"/>
            <a:ext cx="18288000" cy="10250293"/>
          </a:xfrm>
          <a:custGeom>
            <a:avLst/>
            <a:gdLst/>
            <a:ahLst/>
            <a:cxnLst/>
            <a:rect r="r" b="b" t="t" l="l"/>
            <a:pathLst>
              <a:path h="10250293" w="18288000">
                <a:moveTo>
                  <a:pt x="0" y="0"/>
                </a:moveTo>
                <a:lnTo>
                  <a:pt x="18288000" y="0"/>
                </a:lnTo>
                <a:lnTo>
                  <a:pt x="18288000" y="10250293"/>
                </a:lnTo>
                <a:lnTo>
                  <a:pt x="0" y="10250293"/>
                </a:lnTo>
                <a:lnTo>
                  <a:pt x="0" y="0"/>
                </a:lnTo>
                <a:close/>
              </a:path>
            </a:pathLst>
          </a:custGeom>
          <a:blipFill>
            <a:blip r:embed="rId3">
              <a:alphaModFix amt="70000"/>
            </a:blip>
            <a:stretch>
              <a:fillRect l="0" t="-49063" r="0" b="-29350"/>
            </a:stretch>
          </a:blipFill>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grpSp>
        <p:nvGrpSpPr>
          <p:cNvPr name="Group 5" id="5"/>
          <p:cNvGrpSpPr/>
          <p:nvPr/>
        </p:nvGrpSpPr>
        <p:grpSpPr>
          <a:xfrm rot="0">
            <a:off x="7439875" y="7565578"/>
            <a:ext cx="3649700" cy="700729"/>
            <a:chOff x="0" y="0"/>
            <a:chExt cx="2116707" cy="406400"/>
          </a:xfrm>
        </p:grpSpPr>
        <p:sp>
          <p:nvSpPr>
            <p:cNvPr name="Freeform 6" id="6"/>
            <p:cNvSpPr/>
            <p:nvPr/>
          </p:nvSpPr>
          <p:spPr>
            <a:xfrm flipH="false" flipV="false" rot="0">
              <a:off x="0" y="0"/>
              <a:ext cx="2116707" cy="406400"/>
            </a:xfrm>
            <a:custGeom>
              <a:avLst/>
              <a:gdLst/>
              <a:ahLst/>
              <a:cxnLst/>
              <a:rect r="r" b="b" t="t" l="l"/>
              <a:pathLst>
                <a:path h="406400" w="2116707">
                  <a:moveTo>
                    <a:pt x="1913507" y="0"/>
                  </a:moveTo>
                  <a:cubicBezTo>
                    <a:pt x="2025732" y="0"/>
                    <a:pt x="2116707" y="90976"/>
                    <a:pt x="2116707" y="203200"/>
                  </a:cubicBezTo>
                  <a:cubicBezTo>
                    <a:pt x="2116707" y="315424"/>
                    <a:pt x="2025732" y="406400"/>
                    <a:pt x="1913507" y="406400"/>
                  </a:cubicBezTo>
                  <a:lnTo>
                    <a:pt x="203200" y="406400"/>
                  </a:lnTo>
                  <a:cubicBezTo>
                    <a:pt x="90976" y="406400"/>
                    <a:pt x="0" y="315424"/>
                    <a:pt x="0" y="203200"/>
                  </a:cubicBezTo>
                  <a:cubicBezTo>
                    <a:pt x="0" y="90976"/>
                    <a:pt x="90976" y="0"/>
                    <a:pt x="203200" y="0"/>
                  </a:cubicBezTo>
                  <a:close/>
                </a:path>
              </a:pathLst>
            </a:custGeom>
            <a:solidFill>
              <a:srgbClr val="466068"/>
            </a:solidFill>
          </p:spPr>
        </p:sp>
        <p:sp>
          <p:nvSpPr>
            <p:cNvPr name="TextBox 7" id="7"/>
            <p:cNvSpPr txBox="true"/>
            <p:nvPr/>
          </p:nvSpPr>
          <p:spPr>
            <a:xfrm>
              <a:off x="0" y="9525"/>
              <a:ext cx="2116707" cy="396875"/>
            </a:xfrm>
            <a:prstGeom prst="rect">
              <a:avLst/>
            </a:prstGeom>
          </p:spPr>
          <p:txBody>
            <a:bodyPr anchor="ctr" rtlCol="false" tIns="50800" lIns="50800" bIns="50800" rIns="50800"/>
            <a:lstStyle/>
            <a:p>
              <a:pPr algn="ctr">
                <a:lnSpc>
                  <a:spcPts val="2879"/>
                </a:lnSpc>
              </a:pPr>
            </a:p>
          </p:txBody>
        </p:sp>
      </p:grpSp>
      <p:sp>
        <p:nvSpPr>
          <p:cNvPr name="Freeform 8" id="8"/>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TextBox 10" id="10"/>
          <p:cNvSpPr txBox="true"/>
          <p:nvPr/>
        </p:nvSpPr>
        <p:spPr>
          <a:xfrm rot="0">
            <a:off x="2170566" y="4179557"/>
            <a:ext cx="13946869" cy="2178673"/>
          </a:xfrm>
          <a:prstGeom prst="rect">
            <a:avLst/>
          </a:prstGeom>
        </p:spPr>
        <p:txBody>
          <a:bodyPr anchor="t" rtlCol="false" tIns="0" lIns="0" bIns="0" rIns="0">
            <a:spAutoFit/>
          </a:bodyPr>
          <a:lstStyle/>
          <a:p>
            <a:pPr algn="ctr">
              <a:lnSpc>
                <a:spcPts val="8506"/>
              </a:lnSpc>
            </a:pPr>
            <a:r>
              <a:rPr lang="en-US" sz="7527">
                <a:solidFill>
                  <a:srgbClr val="FFFFFF"/>
                </a:solidFill>
                <a:latin typeface="Mokoto"/>
                <a:ea typeface="Mokoto"/>
                <a:cs typeface="Mokoto"/>
                <a:sym typeface="Mokoto"/>
              </a:rPr>
              <a:t>EMOTION DETECTION from SPEECH</a:t>
            </a:r>
          </a:p>
        </p:txBody>
      </p:sp>
      <p:sp>
        <p:nvSpPr>
          <p:cNvPr name="TextBox 11" id="11"/>
          <p:cNvSpPr txBox="true"/>
          <p:nvPr/>
        </p:nvSpPr>
        <p:spPr>
          <a:xfrm rot="0">
            <a:off x="4686456" y="6509984"/>
            <a:ext cx="9586367" cy="603636"/>
          </a:xfrm>
          <a:prstGeom prst="rect">
            <a:avLst/>
          </a:prstGeom>
        </p:spPr>
        <p:txBody>
          <a:bodyPr anchor="t" rtlCol="false" tIns="0" lIns="0" bIns="0" rIns="0">
            <a:spAutoFit/>
          </a:bodyPr>
          <a:lstStyle/>
          <a:p>
            <a:pPr algn="ctr">
              <a:lnSpc>
                <a:spcPts val="4528"/>
              </a:lnSpc>
            </a:pPr>
            <a:r>
              <a:rPr lang="en-US" b="true" sz="3234" spc="323">
                <a:solidFill>
                  <a:srgbClr val="FFFFFF"/>
                </a:solidFill>
                <a:latin typeface="Helvetica World Bold"/>
                <a:ea typeface="Helvetica World Bold"/>
                <a:cs typeface="Helvetica World Bold"/>
                <a:sym typeface="Helvetica World Bold"/>
              </a:rPr>
              <a:t>GIỚI THIỆU CHUNG VỀ MÔ HÌNH</a:t>
            </a:r>
          </a:p>
        </p:txBody>
      </p:sp>
      <p:sp>
        <p:nvSpPr>
          <p:cNvPr name="TextBox 12" id="12"/>
          <p:cNvSpPr txBox="true"/>
          <p:nvPr/>
        </p:nvSpPr>
        <p:spPr>
          <a:xfrm rot="0">
            <a:off x="7460945" y="7732745"/>
            <a:ext cx="3628630" cy="414020"/>
          </a:xfrm>
          <a:prstGeom prst="rect">
            <a:avLst/>
          </a:prstGeom>
        </p:spPr>
        <p:txBody>
          <a:bodyPr anchor="t" rtlCol="false" tIns="0" lIns="0" bIns="0" rIns="0">
            <a:spAutoFit/>
          </a:bodyPr>
          <a:lstStyle/>
          <a:p>
            <a:pPr algn="ctr" marL="0" indent="0" lvl="0">
              <a:lnSpc>
                <a:spcPts val="2800"/>
              </a:lnSpc>
              <a:spcBef>
                <a:spcPct val="0"/>
              </a:spcBef>
            </a:pPr>
            <a:r>
              <a:rPr lang="en-US" b="true" sz="2800" spc="280">
                <a:solidFill>
                  <a:srgbClr val="FFFFFF"/>
                </a:solidFill>
                <a:latin typeface="Helvetica World Bold"/>
                <a:ea typeface="Helvetica World Bold"/>
                <a:cs typeface="Helvetica World Bold"/>
                <a:sym typeface="Helvetica World Bold"/>
              </a:rPr>
              <a:t>GET STARTED</a:t>
            </a:r>
          </a:p>
        </p:txBody>
      </p:sp>
      <p:sp>
        <p:nvSpPr>
          <p:cNvPr name="TextBox 13" id="13"/>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9" id="9"/>
          <p:cNvSpPr txBox="true"/>
          <p:nvPr/>
        </p:nvSpPr>
        <p:spPr>
          <a:xfrm rot="0">
            <a:off x="4505840" y="4639101"/>
            <a:ext cx="8186670"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TRÍCH XUẤT ĐẶC TRƯNG</a:t>
            </a:r>
          </a:p>
        </p:txBody>
      </p:sp>
    </p:spTree>
  </p:cSld>
  <p:clrMapOvr>
    <a:masterClrMapping/>
  </p:clrMapOvr>
  <p:transition spd="fast">
    <p:fade/>
  </p:transition>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6" id="6"/>
          <p:cNvSpPr txBox="true"/>
          <p:nvPr/>
        </p:nvSpPr>
        <p:spPr>
          <a:xfrm rot="0">
            <a:off x="690588" y="2012911"/>
            <a:ext cx="8259458" cy="7737475"/>
          </a:xfrm>
          <a:prstGeom prst="rect">
            <a:avLst/>
          </a:prstGeom>
        </p:spPr>
        <p:txBody>
          <a:bodyPr anchor="t" rtlCol="false" tIns="0" lIns="0" bIns="0" rIns="0">
            <a:spAutoFit/>
          </a:bodyPr>
          <a:lstStyle/>
          <a:p>
            <a:pPr algn="l">
              <a:lnSpc>
                <a:spcPts val="5599"/>
              </a:lnSpc>
            </a:pPr>
            <a:r>
              <a:rPr lang="en-US" sz="3999">
                <a:solidFill>
                  <a:srgbClr val="FFFFFF"/>
                </a:solidFill>
                <a:latin typeface="Tomorrow"/>
                <a:ea typeface="Tomorrow"/>
                <a:cs typeface="Tomorrow"/>
                <a:sym typeface="Tomorrow"/>
              </a:rPr>
              <a:t>KNN là mô hình phi tham số, hoạt động tốt hơn khi số lượng dữ liệu tăng lên. Điều này lý giải vì sao điểm kiểm tra chéo cải thiện dần khi có nhiều dữ liệu huấn luyện hơn.</a:t>
            </a:r>
          </a:p>
          <a:p>
            <a:pPr algn="l">
              <a:lnSpc>
                <a:spcPts val="5599"/>
              </a:lnSpc>
              <a:spcBef>
                <a:spcPct val="0"/>
              </a:spcBef>
            </a:pPr>
            <a:r>
              <a:rPr lang="en-US" sz="3999">
                <a:solidFill>
                  <a:srgbClr val="FFFFFF"/>
                </a:solidFill>
                <a:latin typeface="Tomorrow"/>
                <a:ea typeface="Tomorrow"/>
                <a:cs typeface="Tomorrow"/>
                <a:sym typeface="Tomorrow"/>
              </a:rPr>
              <a:t>Tuy nhiên, nhược điểm chính của KNN là chi phí tính toán cao khi số lượng dữ liệu lớn, do nó tính toán khoảng cách với tất cả các điểm trong tập dữ liệu.</a:t>
            </a:r>
          </a:p>
        </p:txBody>
      </p:sp>
      <p:sp>
        <p:nvSpPr>
          <p:cNvPr name="Freeform 7" id="7"/>
          <p:cNvSpPr/>
          <p:nvPr/>
        </p:nvSpPr>
        <p:spPr>
          <a:xfrm flipH="false" flipV="false" rot="0">
            <a:off x="9223663" y="2671064"/>
            <a:ext cx="8675861" cy="6506895"/>
          </a:xfrm>
          <a:custGeom>
            <a:avLst/>
            <a:gdLst/>
            <a:ahLst/>
            <a:cxnLst/>
            <a:rect r="r" b="b" t="t" l="l"/>
            <a:pathLst>
              <a:path h="6506895" w="8675861">
                <a:moveTo>
                  <a:pt x="0" y="0"/>
                </a:moveTo>
                <a:lnTo>
                  <a:pt x="8675861" y="0"/>
                </a:lnTo>
                <a:lnTo>
                  <a:pt x="8675861" y="6506895"/>
                </a:lnTo>
                <a:lnTo>
                  <a:pt x="0" y="6506895"/>
                </a:lnTo>
                <a:lnTo>
                  <a:pt x="0" y="0"/>
                </a:lnTo>
                <a:close/>
              </a:path>
            </a:pathLst>
          </a:custGeom>
          <a:blipFill>
            <a:blip r:embed="rId5"/>
            <a:stretch>
              <a:fillRect l="0" t="0" r="0" b="0"/>
            </a:stretch>
          </a:blipFill>
        </p:spPr>
      </p:sp>
      <p:sp>
        <p:nvSpPr>
          <p:cNvPr name="TextBox 8" id="8"/>
          <p:cNvSpPr txBox="true"/>
          <p:nvPr/>
        </p:nvSpPr>
        <p:spPr>
          <a:xfrm rot="0">
            <a:off x="4820317" y="733771"/>
            <a:ext cx="8806693" cy="1028702"/>
          </a:xfrm>
          <a:prstGeom prst="rect">
            <a:avLst/>
          </a:prstGeom>
        </p:spPr>
        <p:txBody>
          <a:bodyPr anchor="t" rtlCol="false" tIns="0" lIns="0" bIns="0" rIns="0">
            <a:spAutoFit/>
          </a:bodyPr>
          <a:lstStyle/>
          <a:p>
            <a:pPr algn="l">
              <a:lnSpc>
                <a:spcPts val="8399"/>
              </a:lnSpc>
              <a:spcBef>
                <a:spcPct val="0"/>
              </a:spcBef>
            </a:pPr>
            <a:r>
              <a:rPr lang="en-US" b="true" sz="5999">
                <a:solidFill>
                  <a:srgbClr val="FFFFFF"/>
                </a:solidFill>
                <a:latin typeface="Tomorrow Bold"/>
                <a:ea typeface="Tomorrow Bold"/>
                <a:cs typeface="Tomorrow Bold"/>
                <a:sym typeface="Tomorrow Bold"/>
              </a:rPr>
              <a:t>K-Nearest Neighbors</a:t>
            </a:r>
          </a:p>
        </p:txBody>
      </p:sp>
    </p:spTree>
  </p:cSld>
  <p:clrMapOvr>
    <a:masterClrMapping/>
  </p:clrMapOvr>
  <p:transition spd="fast">
    <p:fade/>
  </p:transition>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6" id="6"/>
          <p:cNvSpPr txBox="true"/>
          <p:nvPr/>
        </p:nvSpPr>
        <p:spPr>
          <a:xfrm rot="0">
            <a:off x="1355447" y="1527136"/>
            <a:ext cx="1557710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Tomorrow Bold"/>
                <a:ea typeface="Tomorrow Bold"/>
                <a:cs typeface="Tomorrow Bold"/>
                <a:sym typeface="Tomorrow Bold"/>
              </a:rPr>
              <a:t>Kết quả quá trình huấn luyện</a:t>
            </a:r>
          </a:p>
        </p:txBody>
      </p:sp>
      <p:sp>
        <p:nvSpPr>
          <p:cNvPr name="TextBox 7" id="7"/>
          <p:cNvSpPr txBox="true"/>
          <p:nvPr/>
        </p:nvSpPr>
        <p:spPr>
          <a:xfrm rot="0">
            <a:off x="1028700" y="3607434"/>
            <a:ext cx="16361272" cy="1536066"/>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Helvetica World"/>
                <a:ea typeface="Helvetica World"/>
                <a:cs typeface="Helvetica World"/>
                <a:sym typeface="Helvetica World"/>
              </a:rPr>
              <a:t>Bên cạnh đó, chúng ta đánh giá mô hình học sâu (Neural Network) </a:t>
            </a:r>
            <a:r>
              <a:rPr lang="en-US" sz="4399">
                <a:solidFill>
                  <a:srgbClr val="FFFFFF"/>
                </a:solidFill>
                <a:latin typeface="Helvetica World"/>
                <a:ea typeface="Helvetica World"/>
                <a:cs typeface="Helvetica World"/>
                <a:sym typeface="Helvetica World"/>
              </a:rPr>
              <a:t>bằng đồ thị độ chính xác (Accuracy) và đồ thị mất mát (Loss).</a:t>
            </a:r>
          </a:p>
        </p:txBody>
      </p:sp>
    </p:spTree>
  </p:cSld>
  <p:clrMapOvr>
    <a:masterClrMapping/>
  </p:clrMapOvr>
  <p:transition spd="fast">
    <p:wipe dir="l"/>
  </p:transition>
</p:sld>
</file>

<file path=ppt/slides/slide1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4" id="4"/>
          <p:cNvSpPr txBox="true"/>
          <p:nvPr/>
        </p:nvSpPr>
        <p:spPr>
          <a:xfrm rot="0">
            <a:off x="4734592" y="762664"/>
            <a:ext cx="8818816" cy="1193440"/>
          </a:xfrm>
          <a:prstGeom prst="rect">
            <a:avLst/>
          </a:prstGeom>
        </p:spPr>
        <p:txBody>
          <a:bodyPr anchor="t" rtlCol="false" tIns="0" lIns="0" bIns="0" rIns="0">
            <a:spAutoFit/>
          </a:bodyPr>
          <a:lstStyle/>
          <a:p>
            <a:pPr algn="l">
              <a:lnSpc>
                <a:spcPts val="9202"/>
              </a:lnSpc>
            </a:pPr>
            <a:r>
              <a:rPr lang="en-US" sz="8143" b="true">
                <a:solidFill>
                  <a:srgbClr val="FFFFFF"/>
                </a:solidFill>
                <a:latin typeface="Tomorrow Bold"/>
                <a:ea typeface="Tomorrow Bold"/>
                <a:cs typeface="Tomorrow Bold"/>
                <a:sym typeface="Tomorrow Bold"/>
              </a:rPr>
              <a:t>Neural Network</a:t>
            </a:r>
          </a:p>
        </p:txBody>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997403" y="-4684816"/>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5">
              <a:alphaModFix amt="61000"/>
            </a:blip>
            <a:stretch>
              <a:fillRect l="0" t="0" r="0" b="0"/>
            </a:stretch>
          </a:blipFill>
        </p:spPr>
      </p:sp>
      <p:sp>
        <p:nvSpPr>
          <p:cNvPr name="Freeform 7" id="7"/>
          <p:cNvSpPr/>
          <p:nvPr/>
        </p:nvSpPr>
        <p:spPr>
          <a:xfrm flipH="false" flipV="false" rot="0">
            <a:off x="9618307" y="2894335"/>
            <a:ext cx="7870203" cy="5928205"/>
          </a:xfrm>
          <a:custGeom>
            <a:avLst/>
            <a:gdLst/>
            <a:ahLst/>
            <a:cxnLst/>
            <a:rect r="r" b="b" t="t" l="l"/>
            <a:pathLst>
              <a:path h="5928205" w="7870203">
                <a:moveTo>
                  <a:pt x="0" y="0"/>
                </a:moveTo>
                <a:lnTo>
                  <a:pt x="7870202" y="0"/>
                </a:lnTo>
                <a:lnTo>
                  <a:pt x="7870202" y="5928205"/>
                </a:lnTo>
                <a:lnTo>
                  <a:pt x="0" y="5928205"/>
                </a:lnTo>
                <a:lnTo>
                  <a:pt x="0" y="0"/>
                </a:lnTo>
                <a:close/>
              </a:path>
            </a:pathLst>
          </a:custGeom>
          <a:blipFill>
            <a:blip r:embed="rId6"/>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9" id="9"/>
          <p:cNvSpPr txBox="true"/>
          <p:nvPr/>
        </p:nvSpPr>
        <p:spPr>
          <a:xfrm rot="0">
            <a:off x="802419" y="1885878"/>
            <a:ext cx="8745643" cy="7868920"/>
          </a:xfrm>
          <a:prstGeom prst="rect">
            <a:avLst/>
          </a:prstGeom>
        </p:spPr>
        <p:txBody>
          <a:bodyPr anchor="t" rtlCol="false" tIns="0" lIns="0" bIns="0" rIns="0">
            <a:spAutoFit/>
          </a:bodyPr>
          <a:lstStyle/>
          <a:p>
            <a:pPr algn="l">
              <a:lnSpc>
                <a:spcPts val="5180"/>
              </a:lnSpc>
              <a:spcBef>
                <a:spcPct val="0"/>
              </a:spcBef>
            </a:pPr>
            <a:r>
              <a:rPr lang="en-US" sz="3700">
                <a:solidFill>
                  <a:srgbClr val="FFFA00"/>
                </a:solidFill>
                <a:latin typeface="Tomorrow"/>
                <a:ea typeface="Tomorrow"/>
                <a:cs typeface="Tomorrow"/>
                <a:sym typeface="Tomorrow"/>
              </a:rPr>
              <a:t>Biểu đồ Loss</a:t>
            </a:r>
          </a:p>
          <a:p>
            <a:pPr algn="l">
              <a:lnSpc>
                <a:spcPts val="5180"/>
              </a:lnSpc>
              <a:spcBef>
                <a:spcPct val="0"/>
              </a:spcBef>
            </a:pPr>
            <a:r>
              <a:rPr lang="en-US" sz="3700">
                <a:solidFill>
                  <a:srgbClr val="FFFFFF"/>
                </a:solidFill>
                <a:latin typeface="Tomorrow"/>
                <a:ea typeface="Tomorrow"/>
                <a:cs typeface="Tomorrow"/>
                <a:sym typeface="Tomorrow"/>
              </a:rPr>
              <a:t>• Đường Train và Test giảm mạnh trong giai đoạn đầu, sau đó giảm dần và ổn định ở mức thấp, không có dấu hiệu chênh lệch quá lớn giữa hai đường.</a:t>
            </a:r>
          </a:p>
          <a:p>
            <a:pPr algn="l">
              <a:lnSpc>
                <a:spcPts val="5180"/>
              </a:lnSpc>
              <a:spcBef>
                <a:spcPct val="0"/>
              </a:spcBef>
            </a:pPr>
            <a:r>
              <a:rPr lang="en-US" sz="3700">
                <a:solidFill>
                  <a:srgbClr val="FFFFFF"/>
                </a:solidFill>
                <a:latin typeface="Tomorrow"/>
                <a:ea typeface="Tomorrow"/>
                <a:cs typeface="Tomorrow"/>
                <a:sym typeface="Tomorrow"/>
              </a:rPr>
              <a:t>• Loss giảm và ổn định cho thấy mô hình đang học tốt và hội tụ sau một số epoch.</a:t>
            </a:r>
          </a:p>
          <a:p>
            <a:pPr algn="l">
              <a:lnSpc>
                <a:spcPts val="5180"/>
              </a:lnSpc>
              <a:spcBef>
                <a:spcPct val="0"/>
              </a:spcBef>
            </a:pPr>
            <a:r>
              <a:rPr lang="en-US" sz="3700">
                <a:solidFill>
                  <a:srgbClr val="FFFFFF"/>
                </a:solidFill>
                <a:latin typeface="Tomorrow"/>
                <a:ea typeface="Tomorrow"/>
                <a:cs typeface="Tomorrow"/>
                <a:sym typeface="Tomorrow"/>
              </a:rPr>
              <a:t>• Quá trình huấn luyện diễn ra hiệu quả với dữ liệu và kiến trúc mô hình phù hợp, không có dấu hiệu overfiting.</a:t>
            </a:r>
          </a:p>
        </p:txBody>
      </p:sp>
    </p:spTree>
  </p:cSld>
  <p:clrMapOvr>
    <a:masterClrMapping/>
  </p:clrMapOvr>
  <p:transition spd="slow">
    <p:push dir="l"/>
  </p:transition>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997403" y="-4684816"/>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5">
              <a:alphaModFix amt="61000"/>
            </a:blip>
            <a:stretch>
              <a:fillRect l="0" t="0" r="0" b="0"/>
            </a:stretch>
          </a:blipFill>
        </p:spPr>
      </p:sp>
      <p:sp>
        <p:nvSpPr>
          <p:cNvPr name="Freeform 6" id="6"/>
          <p:cNvSpPr/>
          <p:nvPr/>
        </p:nvSpPr>
        <p:spPr>
          <a:xfrm flipH="false" flipV="false" rot="0">
            <a:off x="9483571" y="2834945"/>
            <a:ext cx="7775729" cy="6035037"/>
          </a:xfrm>
          <a:custGeom>
            <a:avLst/>
            <a:gdLst/>
            <a:ahLst/>
            <a:cxnLst/>
            <a:rect r="r" b="b" t="t" l="l"/>
            <a:pathLst>
              <a:path h="6035037" w="7775729">
                <a:moveTo>
                  <a:pt x="0" y="0"/>
                </a:moveTo>
                <a:lnTo>
                  <a:pt x="7775729" y="0"/>
                </a:lnTo>
                <a:lnTo>
                  <a:pt x="7775729" y="6035037"/>
                </a:lnTo>
                <a:lnTo>
                  <a:pt x="0" y="6035037"/>
                </a:lnTo>
                <a:lnTo>
                  <a:pt x="0" y="0"/>
                </a:lnTo>
                <a:close/>
              </a:path>
            </a:pathLst>
          </a:custGeom>
          <a:blipFill>
            <a:blip r:embed="rId6"/>
            <a:stretch>
              <a:fillRect l="0" t="0" r="0" b="0"/>
            </a:stretch>
          </a:blipFill>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1028055" y="1879904"/>
            <a:ext cx="7695720" cy="7868920"/>
          </a:xfrm>
          <a:prstGeom prst="rect">
            <a:avLst/>
          </a:prstGeom>
        </p:spPr>
        <p:txBody>
          <a:bodyPr anchor="t" rtlCol="false" tIns="0" lIns="0" bIns="0" rIns="0">
            <a:spAutoFit/>
          </a:bodyPr>
          <a:lstStyle/>
          <a:p>
            <a:pPr algn="l">
              <a:lnSpc>
                <a:spcPts val="5180"/>
              </a:lnSpc>
            </a:pPr>
            <a:r>
              <a:rPr lang="en-US" sz="3700">
                <a:solidFill>
                  <a:srgbClr val="FFFA00"/>
                </a:solidFill>
                <a:latin typeface="Tomorrow"/>
                <a:ea typeface="Tomorrow"/>
                <a:cs typeface="Tomorrow"/>
                <a:sym typeface="Tomorrow"/>
              </a:rPr>
              <a:t>Biểu đồ Accuracy</a:t>
            </a:r>
          </a:p>
          <a:p>
            <a:pPr algn="l">
              <a:lnSpc>
                <a:spcPts val="5180"/>
              </a:lnSpc>
            </a:pPr>
            <a:r>
              <a:rPr lang="en-US" sz="3700">
                <a:solidFill>
                  <a:srgbClr val="FFFFFF"/>
                </a:solidFill>
                <a:latin typeface="Tomorrow"/>
                <a:ea typeface="Tomorrow"/>
                <a:cs typeface="Tomorrow"/>
                <a:sym typeface="Tomorrow"/>
              </a:rPr>
              <a:t>• Độ chính xác của tập Train và Test tăng đều từ khoảng epoch 0 đến 75.</a:t>
            </a:r>
          </a:p>
          <a:p>
            <a:pPr algn="l">
              <a:lnSpc>
                <a:spcPts val="5180"/>
              </a:lnSpc>
            </a:pPr>
            <a:r>
              <a:rPr lang="en-US" sz="3700">
                <a:solidFill>
                  <a:srgbClr val="FFFFFF"/>
                </a:solidFill>
                <a:latin typeface="Tomorrow"/>
                <a:ea typeface="Tomorrow"/>
                <a:cs typeface="Tomorrow"/>
                <a:sym typeface="Tomorrow"/>
              </a:rPr>
              <a:t>• Sau epoch 75, cả hai đường tiếp tục tăng nhưng với tốc độ chậm hơn và cuối cùng đều hội tụ ở mức trên 0.6.</a:t>
            </a:r>
          </a:p>
          <a:p>
            <a:pPr algn="l">
              <a:lnSpc>
                <a:spcPts val="5180"/>
              </a:lnSpc>
              <a:spcBef>
                <a:spcPct val="0"/>
              </a:spcBef>
            </a:pPr>
            <a:r>
              <a:rPr lang="en-US" sz="3700">
                <a:solidFill>
                  <a:srgbClr val="FFFFFF"/>
                </a:solidFill>
                <a:latin typeface="Tomorrow"/>
                <a:ea typeface="Tomorrow"/>
                <a:cs typeface="Tomorrow"/>
                <a:sym typeface="Tomorrow"/>
              </a:rPr>
              <a:t>• Mô hình có độ chính xác tăng dần qua các epoch, chứng tỏ mô hình đang học cách phân loại cảm xúc tốt hơn.</a:t>
            </a:r>
          </a:p>
        </p:txBody>
      </p:sp>
      <p:sp>
        <p:nvSpPr>
          <p:cNvPr name="TextBox 9" id="9"/>
          <p:cNvSpPr txBox="true"/>
          <p:nvPr/>
        </p:nvSpPr>
        <p:spPr>
          <a:xfrm rot="0">
            <a:off x="4734592" y="762664"/>
            <a:ext cx="8818816" cy="1193440"/>
          </a:xfrm>
          <a:prstGeom prst="rect">
            <a:avLst/>
          </a:prstGeom>
        </p:spPr>
        <p:txBody>
          <a:bodyPr anchor="t" rtlCol="false" tIns="0" lIns="0" bIns="0" rIns="0">
            <a:spAutoFit/>
          </a:bodyPr>
          <a:lstStyle/>
          <a:p>
            <a:pPr algn="l">
              <a:lnSpc>
                <a:spcPts val="9202"/>
              </a:lnSpc>
            </a:pPr>
            <a:r>
              <a:rPr lang="en-US" sz="8143" b="true">
                <a:solidFill>
                  <a:srgbClr val="FFFFFF"/>
                </a:solidFill>
                <a:latin typeface="Tomorrow Bold"/>
                <a:ea typeface="Tomorrow Bold"/>
                <a:cs typeface="Tomorrow Bold"/>
                <a:sym typeface="Tomorrow Bold"/>
              </a:rPr>
              <a:t>Neural Network</a:t>
            </a:r>
          </a:p>
        </p:txBody>
      </p:sp>
    </p:spTree>
  </p:cSld>
  <p:clrMapOvr>
    <a:masterClrMapping/>
  </p:clrMapOvr>
  <p:transition spd="slow">
    <p:cover dir="d"/>
  </p:transition>
</p:sld>
</file>

<file path=ppt/slides/slide1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AutoShape 3" id="3"/>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Freeform 7" id="7"/>
          <p:cNvSpPr/>
          <p:nvPr/>
        </p:nvSpPr>
        <p:spPr>
          <a:xfrm flipH="false" flipV="false" rot="0">
            <a:off x="6997403" y="-4684816"/>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5">
              <a:alphaModFix amt="61000"/>
            </a:blip>
            <a:stretch>
              <a:fillRect l="0" t="0" r="0" b="0"/>
            </a:stretch>
          </a:blipFill>
        </p:spPr>
      </p:sp>
      <p:sp>
        <p:nvSpPr>
          <p:cNvPr name="TextBox 8" id="8"/>
          <p:cNvSpPr txBox="true"/>
          <p:nvPr/>
        </p:nvSpPr>
        <p:spPr>
          <a:xfrm rot="0">
            <a:off x="1028700" y="2854750"/>
            <a:ext cx="15744804" cy="3144297"/>
          </a:xfrm>
          <a:prstGeom prst="rect">
            <a:avLst/>
          </a:prstGeom>
        </p:spPr>
        <p:txBody>
          <a:bodyPr anchor="t" rtlCol="false" tIns="0" lIns="0" bIns="0" rIns="0">
            <a:spAutoFit/>
          </a:bodyPr>
          <a:lstStyle/>
          <a:p>
            <a:pPr algn="l">
              <a:lnSpc>
                <a:spcPts val="6242"/>
              </a:lnSpc>
              <a:spcBef>
                <a:spcPct val="0"/>
              </a:spcBef>
            </a:pPr>
            <a:r>
              <a:rPr lang="en-US" sz="4458">
                <a:solidFill>
                  <a:srgbClr val="FFFFFF"/>
                </a:solidFill>
                <a:latin typeface="Tomorrow"/>
                <a:ea typeface="Tomorrow"/>
                <a:cs typeface="Tomorrow"/>
                <a:sym typeface="Tomorrow"/>
              </a:rPr>
              <a:t>Mô hình có hiệu suất học tốt, không xảy ra hiện tượng overfitting hoặc underfitting. Tuy nhiên, độ chính xác (khoảng 0.6) vẫn chưa hiệu quả đối với bài toán nhận diện cảm xúc.</a:t>
            </a:r>
          </a:p>
        </p:txBody>
      </p:sp>
      <p:sp>
        <p:nvSpPr>
          <p:cNvPr name="TextBox 9" id="9"/>
          <p:cNvSpPr txBox="true"/>
          <p:nvPr/>
        </p:nvSpPr>
        <p:spPr>
          <a:xfrm rot="0">
            <a:off x="4734592" y="762664"/>
            <a:ext cx="8818816" cy="1193440"/>
          </a:xfrm>
          <a:prstGeom prst="rect">
            <a:avLst/>
          </a:prstGeom>
        </p:spPr>
        <p:txBody>
          <a:bodyPr anchor="t" rtlCol="false" tIns="0" lIns="0" bIns="0" rIns="0">
            <a:spAutoFit/>
          </a:bodyPr>
          <a:lstStyle/>
          <a:p>
            <a:pPr algn="l">
              <a:lnSpc>
                <a:spcPts val="9202"/>
              </a:lnSpc>
            </a:pPr>
            <a:r>
              <a:rPr lang="en-US" sz="8143" b="true">
                <a:solidFill>
                  <a:srgbClr val="FFFFFF"/>
                </a:solidFill>
                <a:latin typeface="Tomorrow Bold"/>
                <a:ea typeface="Tomorrow Bold"/>
                <a:cs typeface="Tomorrow Bold"/>
                <a:sym typeface="Tomorrow Bold"/>
              </a:rPr>
              <a:t>Neural Network</a:t>
            </a:r>
          </a:p>
        </p:txBody>
      </p:sp>
    </p:spTree>
  </p:cSld>
  <p:clrMapOvr>
    <a:masterClrMapping/>
  </p:clrMapOvr>
  <p:transition spd="slow">
    <p:circle/>
  </p:transition>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317" t="0" r="-3317"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5" id="5"/>
          <p:cNvSpPr txBox="true"/>
          <p:nvPr/>
        </p:nvSpPr>
        <p:spPr>
          <a:xfrm rot="0">
            <a:off x="1355447" y="1076325"/>
            <a:ext cx="1557710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Tomorrow Bold"/>
                <a:ea typeface="Tomorrow Bold"/>
                <a:cs typeface="Tomorrow Bold"/>
                <a:sym typeface="Tomorrow Bold"/>
              </a:rPr>
              <a:t>Kết quả quá trình thí nghiệm</a:t>
            </a:r>
          </a:p>
        </p:txBody>
      </p:sp>
      <p:sp>
        <p:nvSpPr>
          <p:cNvPr name="TextBox 6" id="6"/>
          <p:cNvSpPr txBox="true"/>
          <p:nvPr/>
        </p:nvSpPr>
        <p:spPr>
          <a:xfrm rot="0">
            <a:off x="1317262" y="2683216"/>
            <a:ext cx="15615291" cy="6575084"/>
          </a:xfrm>
          <a:prstGeom prst="rect">
            <a:avLst/>
          </a:prstGeom>
        </p:spPr>
        <p:txBody>
          <a:bodyPr anchor="t" rtlCol="false" tIns="0" lIns="0" bIns="0" rIns="0">
            <a:spAutoFit/>
          </a:bodyPr>
          <a:lstStyle/>
          <a:p>
            <a:pPr algn="l">
              <a:lnSpc>
                <a:spcPts val="6878"/>
              </a:lnSpc>
              <a:spcBef>
                <a:spcPct val="0"/>
              </a:spcBef>
            </a:pPr>
            <a:r>
              <a:rPr lang="en-US" sz="4913">
                <a:solidFill>
                  <a:srgbClr val="FFFA00"/>
                </a:solidFill>
                <a:latin typeface="Tomorrow"/>
                <a:ea typeface="Tomorrow"/>
                <a:cs typeface="Tomorrow"/>
                <a:sym typeface="Tomorrow"/>
              </a:rPr>
              <a:t>Đánh Giá Hiệu Suất bằng Confusion Matrix</a:t>
            </a:r>
          </a:p>
          <a:p>
            <a:pPr algn="l">
              <a:lnSpc>
                <a:spcPts val="6458"/>
              </a:lnSpc>
              <a:spcBef>
                <a:spcPct val="0"/>
              </a:spcBef>
            </a:pPr>
            <a:r>
              <a:rPr lang="en-US" sz="4613">
                <a:solidFill>
                  <a:srgbClr val="FFFA00"/>
                </a:solidFill>
                <a:latin typeface="Tomorrow"/>
                <a:ea typeface="Tomorrow"/>
                <a:cs typeface="Tomorrow"/>
                <a:sym typeface="Tomorrow"/>
              </a:rPr>
              <a:t>Mục đích:</a:t>
            </a:r>
            <a:r>
              <a:rPr lang="en-US" sz="4613">
                <a:solidFill>
                  <a:srgbClr val="FFFFFF"/>
                </a:solidFill>
                <a:latin typeface="Tomorrow"/>
                <a:ea typeface="Tomorrow"/>
                <a:cs typeface="Tomorrow"/>
                <a:sym typeface="Tomorrow"/>
              </a:rPr>
              <a:t> Cung cấp cái nhìn chi tiết về dự đoán đúng và nhầm lẫn giữa các lớp.</a:t>
            </a:r>
          </a:p>
          <a:p>
            <a:pPr algn="l">
              <a:lnSpc>
                <a:spcPts val="6458"/>
              </a:lnSpc>
              <a:spcBef>
                <a:spcPct val="0"/>
              </a:spcBef>
            </a:pPr>
            <a:r>
              <a:rPr lang="en-US" sz="4613">
                <a:solidFill>
                  <a:srgbClr val="FFFA00"/>
                </a:solidFill>
                <a:latin typeface="Tomorrow"/>
                <a:ea typeface="Tomorrow"/>
                <a:cs typeface="Tomorrow"/>
                <a:sym typeface="Tomorrow"/>
              </a:rPr>
              <a:t>Cấu trúc:</a:t>
            </a:r>
          </a:p>
          <a:p>
            <a:pPr algn="l" marL="996043" indent="-498021" lvl="1">
              <a:lnSpc>
                <a:spcPts val="6458"/>
              </a:lnSpc>
              <a:spcBef>
                <a:spcPct val="0"/>
              </a:spcBef>
              <a:buFont typeface="Arial"/>
              <a:buChar char="•"/>
            </a:pPr>
            <a:r>
              <a:rPr lang="en-US" sz="4613">
                <a:solidFill>
                  <a:srgbClr val="FFFFFF"/>
                </a:solidFill>
                <a:latin typeface="Tomorrow"/>
                <a:ea typeface="Tomorrow"/>
                <a:cs typeface="Tomorrow"/>
                <a:sym typeface="Tomorrow"/>
              </a:rPr>
              <a:t>Hàng: Nhãn thực tế.</a:t>
            </a:r>
          </a:p>
          <a:p>
            <a:pPr algn="l" marL="996043" indent="-498021" lvl="1">
              <a:lnSpc>
                <a:spcPts val="6458"/>
              </a:lnSpc>
              <a:spcBef>
                <a:spcPct val="0"/>
              </a:spcBef>
              <a:buFont typeface="Arial"/>
              <a:buChar char="•"/>
            </a:pPr>
            <a:r>
              <a:rPr lang="en-US" sz="4613">
                <a:solidFill>
                  <a:srgbClr val="FFFFFF"/>
                </a:solidFill>
                <a:latin typeface="Tomorrow"/>
                <a:ea typeface="Tomorrow"/>
                <a:cs typeface="Tomorrow"/>
                <a:sym typeface="Tomorrow"/>
              </a:rPr>
              <a:t>Cột: Nhãn dự đoán.</a:t>
            </a:r>
          </a:p>
          <a:p>
            <a:pPr algn="l" marL="996043" indent="-498021" lvl="1">
              <a:lnSpc>
                <a:spcPts val="6458"/>
              </a:lnSpc>
              <a:spcBef>
                <a:spcPct val="0"/>
              </a:spcBef>
              <a:buFont typeface="Arial"/>
              <a:buChar char="•"/>
            </a:pPr>
            <a:r>
              <a:rPr lang="en-US" sz="4613">
                <a:solidFill>
                  <a:srgbClr val="FFFFFF"/>
                </a:solidFill>
                <a:latin typeface="Tomorrow"/>
                <a:ea typeface="Tomorrow"/>
                <a:cs typeface="Tomorrow"/>
                <a:sym typeface="Tomorrow"/>
              </a:rPr>
              <a:t>Ô chéo: Dự đoán đúng.</a:t>
            </a:r>
          </a:p>
          <a:p>
            <a:pPr algn="l" marL="996043" indent="-498021" lvl="1">
              <a:lnSpc>
                <a:spcPts val="6458"/>
              </a:lnSpc>
              <a:spcBef>
                <a:spcPct val="0"/>
              </a:spcBef>
              <a:buFont typeface="Arial"/>
              <a:buChar char="•"/>
            </a:pPr>
            <a:r>
              <a:rPr lang="en-US" sz="4613">
                <a:solidFill>
                  <a:srgbClr val="FFFFFF"/>
                </a:solidFill>
                <a:latin typeface="Tomorrow"/>
                <a:ea typeface="Tomorrow"/>
                <a:cs typeface="Tomorrow"/>
                <a:sym typeface="Tomorrow"/>
              </a:rPr>
              <a:t>Ô ngoài chéo: Dự đoán sai (nhầm lẫn).</a:t>
            </a:r>
          </a:p>
        </p:txBody>
      </p:sp>
    </p:spTree>
  </p:cSld>
  <p:clrMapOvr>
    <a:masterClrMapping/>
  </p:clrMapOvr>
  <p:transition spd="slow">
    <p:push dir="l"/>
  </p:transition>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317" t="0" r="-3317"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5" id="5"/>
          <p:cNvSpPr txBox="true"/>
          <p:nvPr/>
        </p:nvSpPr>
        <p:spPr>
          <a:xfrm rot="0">
            <a:off x="1355447" y="1076325"/>
            <a:ext cx="1557710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Tomorrow Bold"/>
                <a:ea typeface="Tomorrow Bold"/>
                <a:cs typeface="Tomorrow Bold"/>
                <a:sym typeface="Tomorrow Bold"/>
              </a:rPr>
              <a:t>Kết quả quá trình thí nghiệm</a:t>
            </a:r>
          </a:p>
        </p:txBody>
      </p:sp>
      <p:sp>
        <p:nvSpPr>
          <p:cNvPr name="Freeform 6" id="6"/>
          <p:cNvSpPr/>
          <p:nvPr/>
        </p:nvSpPr>
        <p:spPr>
          <a:xfrm flipH="false" flipV="false" rot="0">
            <a:off x="2605011" y="2680155"/>
            <a:ext cx="5572566" cy="4926689"/>
          </a:xfrm>
          <a:custGeom>
            <a:avLst/>
            <a:gdLst/>
            <a:ahLst/>
            <a:cxnLst/>
            <a:rect r="r" b="b" t="t" l="l"/>
            <a:pathLst>
              <a:path h="4926689" w="5572566">
                <a:moveTo>
                  <a:pt x="0" y="0"/>
                </a:moveTo>
                <a:lnTo>
                  <a:pt x="5572566" y="0"/>
                </a:lnTo>
                <a:lnTo>
                  <a:pt x="5572566" y="4926690"/>
                </a:lnTo>
                <a:lnTo>
                  <a:pt x="0" y="4926690"/>
                </a:lnTo>
                <a:lnTo>
                  <a:pt x="0" y="0"/>
                </a:lnTo>
                <a:close/>
              </a:path>
            </a:pathLst>
          </a:custGeom>
          <a:blipFill>
            <a:blip r:embed="rId5"/>
            <a:stretch>
              <a:fillRect l="0" t="0" r="0" b="0"/>
            </a:stretch>
          </a:blipFill>
        </p:spPr>
      </p:sp>
      <p:sp>
        <p:nvSpPr>
          <p:cNvPr name="Freeform 7" id="7"/>
          <p:cNvSpPr/>
          <p:nvPr/>
        </p:nvSpPr>
        <p:spPr>
          <a:xfrm flipH="false" flipV="false" rot="0">
            <a:off x="10173723" y="2680155"/>
            <a:ext cx="5964728" cy="4926689"/>
          </a:xfrm>
          <a:custGeom>
            <a:avLst/>
            <a:gdLst/>
            <a:ahLst/>
            <a:cxnLst/>
            <a:rect r="r" b="b" t="t" l="l"/>
            <a:pathLst>
              <a:path h="4926689" w="5964728">
                <a:moveTo>
                  <a:pt x="0" y="0"/>
                </a:moveTo>
                <a:lnTo>
                  <a:pt x="5964727" y="0"/>
                </a:lnTo>
                <a:lnTo>
                  <a:pt x="5964727" y="4926690"/>
                </a:lnTo>
                <a:lnTo>
                  <a:pt x="0" y="4926690"/>
                </a:lnTo>
                <a:lnTo>
                  <a:pt x="0" y="0"/>
                </a:lnTo>
                <a:close/>
              </a:path>
            </a:pathLst>
          </a:custGeom>
          <a:blipFill>
            <a:blip r:embed="rId6"/>
            <a:stretch>
              <a:fillRect l="0" t="0" r="0" b="0"/>
            </a:stretch>
          </a:blipFill>
        </p:spPr>
      </p:sp>
      <p:sp>
        <p:nvSpPr>
          <p:cNvPr name="TextBox 8" id="8"/>
          <p:cNvSpPr txBox="true"/>
          <p:nvPr/>
        </p:nvSpPr>
        <p:spPr>
          <a:xfrm rot="0">
            <a:off x="2913786" y="7852766"/>
            <a:ext cx="5263791" cy="1225550"/>
          </a:xfrm>
          <a:prstGeom prst="rect">
            <a:avLst/>
          </a:prstGeom>
        </p:spPr>
        <p:txBody>
          <a:bodyPr anchor="t" rtlCol="false" tIns="0" lIns="0" bIns="0" rIns="0">
            <a:spAutoFit/>
          </a:bodyPr>
          <a:lstStyle/>
          <a:p>
            <a:pPr algn="ctr">
              <a:lnSpc>
                <a:spcPts val="4899"/>
              </a:lnSpc>
            </a:pPr>
            <a:r>
              <a:rPr lang="en-US" sz="3499">
                <a:solidFill>
                  <a:srgbClr val="FFFFFF"/>
                </a:solidFill>
                <a:latin typeface="Tomorrow"/>
                <a:ea typeface="Tomorrow"/>
                <a:cs typeface="Tomorrow"/>
                <a:sym typeface="Tomorrow"/>
              </a:rPr>
              <a:t>Ma trận nhầm lẫn</a:t>
            </a:r>
          </a:p>
          <a:p>
            <a:pPr algn="ctr">
              <a:lnSpc>
                <a:spcPts val="4899"/>
              </a:lnSpc>
              <a:spcBef>
                <a:spcPct val="0"/>
              </a:spcBef>
            </a:pPr>
            <a:r>
              <a:rPr lang="en-US" sz="3499">
                <a:solidFill>
                  <a:srgbClr val="FFFFFF"/>
                </a:solidFill>
                <a:latin typeface="Tomorrow"/>
                <a:ea typeface="Tomorrow"/>
                <a:cs typeface="Tomorrow"/>
                <a:sym typeface="Tomorrow"/>
              </a:rPr>
              <a:t>mô hình Neural Network</a:t>
            </a:r>
          </a:p>
        </p:txBody>
      </p:sp>
      <p:sp>
        <p:nvSpPr>
          <p:cNvPr name="TextBox 9" id="9"/>
          <p:cNvSpPr txBox="true"/>
          <p:nvPr/>
        </p:nvSpPr>
        <p:spPr>
          <a:xfrm rot="0">
            <a:off x="10678579" y="7852766"/>
            <a:ext cx="4955016" cy="1225550"/>
          </a:xfrm>
          <a:prstGeom prst="rect">
            <a:avLst/>
          </a:prstGeom>
        </p:spPr>
        <p:txBody>
          <a:bodyPr anchor="t" rtlCol="false" tIns="0" lIns="0" bIns="0" rIns="0">
            <a:spAutoFit/>
          </a:bodyPr>
          <a:lstStyle/>
          <a:p>
            <a:pPr algn="ctr">
              <a:lnSpc>
                <a:spcPts val="4899"/>
              </a:lnSpc>
            </a:pPr>
            <a:r>
              <a:rPr lang="en-US" sz="3499">
                <a:solidFill>
                  <a:srgbClr val="FFFFFF"/>
                </a:solidFill>
                <a:latin typeface="Tomorrow"/>
                <a:ea typeface="Tomorrow"/>
                <a:cs typeface="Tomorrow"/>
                <a:sym typeface="Tomorrow"/>
              </a:rPr>
              <a:t>Ma trận nhầm lẫn</a:t>
            </a:r>
          </a:p>
          <a:p>
            <a:pPr algn="ctr">
              <a:lnSpc>
                <a:spcPts val="4899"/>
              </a:lnSpc>
              <a:spcBef>
                <a:spcPct val="0"/>
              </a:spcBef>
            </a:pPr>
            <a:r>
              <a:rPr lang="en-US" sz="3499">
                <a:solidFill>
                  <a:srgbClr val="FFFFFF"/>
                </a:solidFill>
                <a:latin typeface="Tomorrow"/>
                <a:ea typeface="Tomorrow"/>
                <a:cs typeface="Tomorrow"/>
                <a:sym typeface="Tomorrow"/>
              </a:rPr>
              <a:t>mô hình KNN</a:t>
            </a:r>
          </a:p>
        </p:txBody>
      </p:sp>
    </p:spTree>
  </p:cSld>
  <p:clrMapOvr>
    <a:masterClrMapping/>
  </p:clrMapOvr>
  <p:transition spd="fast">
    <p:fade/>
  </p:transition>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317" t="0" r="-3317"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5" id="5"/>
          <p:cNvSpPr txBox="true"/>
          <p:nvPr/>
        </p:nvSpPr>
        <p:spPr>
          <a:xfrm rot="0">
            <a:off x="1355447" y="1076325"/>
            <a:ext cx="1557710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Tomorrow Bold"/>
                <a:ea typeface="Tomorrow Bold"/>
                <a:cs typeface="Tomorrow Bold"/>
                <a:sym typeface="Tomorrow Bold"/>
              </a:rPr>
              <a:t>Kết quả quá trình thí nghiệm</a:t>
            </a:r>
          </a:p>
        </p:txBody>
      </p:sp>
      <p:sp>
        <p:nvSpPr>
          <p:cNvPr name="Freeform 6" id="6"/>
          <p:cNvSpPr/>
          <p:nvPr/>
        </p:nvSpPr>
        <p:spPr>
          <a:xfrm flipH="false" flipV="false" rot="0">
            <a:off x="2605011" y="2680155"/>
            <a:ext cx="5572566" cy="4926689"/>
          </a:xfrm>
          <a:custGeom>
            <a:avLst/>
            <a:gdLst/>
            <a:ahLst/>
            <a:cxnLst/>
            <a:rect r="r" b="b" t="t" l="l"/>
            <a:pathLst>
              <a:path h="4926689" w="5572566">
                <a:moveTo>
                  <a:pt x="0" y="0"/>
                </a:moveTo>
                <a:lnTo>
                  <a:pt x="5572566" y="0"/>
                </a:lnTo>
                <a:lnTo>
                  <a:pt x="5572566" y="4926690"/>
                </a:lnTo>
                <a:lnTo>
                  <a:pt x="0" y="4926690"/>
                </a:lnTo>
                <a:lnTo>
                  <a:pt x="0" y="0"/>
                </a:lnTo>
                <a:close/>
              </a:path>
            </a:pathLst>
          </a:custGeom>
          <a:blipFill>
            <a:blip r:embed="rId5"/>
            <a:stretch>
              <a:fillRect l="0" t="0" r="0" b="0"/>
            </a:stretch>
          </a:blipFill>
        </p:spPr>
      </p:sp>
      <p:sp>
        <p:nvSpPr>
          <p:cNvPr name="TextBox 7" id="7"/>
          <p:cNvSpPr txBox="true"/>
          <p:nvPr/>
        </p:nvSpPr>
        <p:spPr>
          <a:xfrm rot="0">
            <a:off x="2913786" y="7852766"/>
            <a:ext cx="5263791" cy="1225550"/>
          </a:xfrm>
          <a:prstGeom prst="rect">
            <a:avLst/>
          </a:prstGeom>
        </p:spPr>
        <p:txBody>
          <a:bodyPr anchor="t" rtlCol="false" tIns="0" lIns="0" bIns="0" rIns="0">
            <a:spAutoFit/>
          </a:bodyPr>
          <a:lstStyle/>
          <a:p>
            <a:pPr algn="ctr">
              <a:lnSpc>
                <a:spcPts val="4899"/>
              </a:lnSpc>
            </a:pPr>
            <a:r>
              <a:rPr lang="en-US" sz="3499">
                <a:solidFill>
                  <a:srgbClr val="FFFFFF"/>
                </a:solidFill>
                <a:latin typeface="Tomorrow"/>
                <a:ea typeface="Tomorrow"/>
                <a:cs typeface="Tomorrow"/>
                <a:sym typeface="Tomorrow"/>
              </a:rPr>
              <a:t>Ma trận nhầm lẫn</a:t>
            </a:r>
          </a:p>
          <a:p>
            <a:pPr algn="ctr">
              <a:lnSpc>
                <a:spcPts val="4899"/>
              </a:lnSpc>
              <a:spcBef>
                <a:spcPct val="0"/>
              </a:spcBef>
            </a:pPr>
            <a:r>
              <a:rPr lang="en-US" sz="3499">
                <a:solidFill>
                  <a:srgbClr val="FFFFFF"/>
                </a:solidFill>
                <a:latin typeface="Tomorrow"/>
                <a:ea typeface="Tomorrow"/>
                <a:cs typeface="Tomorrow"/>
                <a:sym typeface="Tomorrow"/>
              </a:rPr>
              <a:t>mô hình Neural Network</a:t>
            </a:r>
          </a:p>
        </p:txBody>
      </p:sp>
      <p:sp>
        <p:nvSpPr>
          <p:cNvPr name="TextBox 8" id="8"/>
          <p:cNvSpPr txBox="true"/>
          <p:nvPr/>
        </p:nvSpPr>
        <p:spPr>
          <a:xfrm rot="0">
            <a:off x="8904146" y="4078605"/>
            <a:ext cx="8355154" cy="2044066"/>
          </a:xfrm>
          <a:prstGeom prst="rect">
            <a:avLst/>
          </a:prstGeom>
        </p:spPr>
        <p:txBody>
          <a:bodyPr anchor="t" rtlCol="false" tIns="0" lIns="0" bIns="0" rIns="0">
            <a:spAutoFit/>
          </a:bodyPr>
          <a:lstStyle/>
          <a:p>
            <a:pPr algn="ctr">
              <a:lnSpc>
                <a:spcPts val="5459"/>
              </a:lnSpc>
              <a:spcBef>
                <a:spcPct val="0"/>
              </a:spcBef>
            </a:pPr>
            <a:r>
              <a:rPr lang="en-US" sz="3899">
                <a:solidFill>
                  <a:srgbClr val="FFFA00"/>
                </a:solidFill>
                <a:latin typeface="Tomorrow"/>
                <a:ea typeface="Tomorrow"/>
                <a:cs typeface="Tomorrow"/>
                <a:sym typeface="Tomorrow"/>
              </a:rPr>
              <a:t>Neural Network: </a:t>
            </a:r>
            <a:r>
              <a:rPr lang="en-US" sz="3899">
                <a:solidFill>
                  <a:srgbClr val="FFFFFF"/>
                </a:solidFill>
                <a:latin typeface="Tomorrow"/>
                <a:ea typeface="Tomorrow"/>
                <a:cs typeface="Tomorrow"/>
                <a:sym typeface="Tomorrow"/>
              </a:rPr>
              <a:t>Hiệu suất vượt trội hơn các mô hình trên, nhưng vẫn còn nhầm lẫn ở lớp HAP và FEA.</a:t>
            </a:r>
          </a:p>
        </p:txBody>
      </p:sp>
    </p:spTree>
  </p:cSld>
  <p:clrMapOvr>
    <a:masterClrMapping/>
  </p:clrMapOvr>
  <p:transition spd="fast">
    <p:fade/>
  </p:transition>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317" t="0" r="-3317"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5" id="5"/>
          <p:cNvSpPr txBox="true"/>
          <p:nvPr/>
        </p:nvSpPr>
        <p:spPr>
          <a:xfrm rot="0">
            <a:off x="1355447" y="1076325"/>
            <a:ext cx="1557710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Tomorrow Bold"/>
                <a:ea typeface="Tomorrow Bold"/>
                <a:cs typeface="Tomorrow Bold"/>
                <a:sym typeface="Tomorrow Bold"/>
              </a:rPr>
              <a:t>Kết quả quá trình thí nghiệm</a:t>
            </a:r>
          </a:p>
        </p:txBody>
      </p:sp>
      <p:sp>
        <p:nvSpPr>
          <p:cNvPr name="Freeform 6" id="6"/>
          <p:cNvSpPr/>
          <p:nvPr/>
        </p:nvSpPr>
        <p:spPr>
          <a:xfrm flipH="false" flipV="false" rot="0">
            <a:off x="2311856" y="2680155"/>
            <a:ext cx="5964728" cy="4926689"/>
          </a:xfrm>
          <a:custGeom>
            <a:avLst/>
            <a:gdLst/>
            <a:ahLst/>
            <a:cxnLst/>
            <a:rect r="r" b="b" t="t" l="l"/>
            <a:pathLst>
              <a:path h="4926689" w="5964728">
                <a:moveTo>
                  <a:pt x="0" y="0"/>
                </a:moveTo>
                <a:lnTo>
                  <a:pt x="5964728" y="0"/>
                </a:lnTo>
                <a:lnTo>
                  <a:pt x="5964728" y="4926690"/>
                </a:lnTo>
                <a:lnTo>
                  <a:pt x="0" y="4926690"/>
                </a:lnTo>
                <a:lnTo>
                  <a:pt x="0" y="0"/>
                </a:lnTo>
                <a:close/>
              </a:path>
            </a:pathLst>
          </a:custGeom>
          <a:blipFill>
            <a:blip r:embed="rId5"/>
            <a:stretch>
              <a:fillRect l="0" t="0" r="0" b="0"/>
            </a:stretch>
          </a:blipFill>
        </p:spPr>
      </p:sp>
      <p:sp>
        <p:nvSpPr>
          <p:cNvPr name="TextBox 7" id="7"/>
          <p:cNvSpPr txBox="true"/>
          <p:nvPr/>
        </p:nvSpPr>
        <p:spPr>
          <a:xfrm rot="0">
            <a:off x="2816712" y="7702095"/>
            <a:ext cx="4955016" cy="1225550"/>
          </a:xfrm>
          <a:prstGeom prst="rect">
            <a:avLst/>
          </a:prstGeom>
        </p:spPr>
        <p:txBody>
          <a:bodyPr anchor="t" rtlCol="false" tIns="0" lIns="0" bIns="0" rIns="0">
            <a:spAutoFit/>
          </a:bodyPr>
          <a:lstStyle/>
          <a:p>
            <a:pPr algn="ctr">
              <a:lnSpc>
                <a:spcPts val="4899"/>
              </a:lnSpc>
            </a:pPr>
            <a:r>
              <a:rPr lang="en-US" sz="3499">
                <a:solidFill>
                  <a:srgbClr val="FFFFFF"/>
                </a:solidFill>
                <a:latin typeface="Tomorrow"/>
                <a:ea typeface="Tomorrow"/>
                <a:cs typeface="Tomorrow"/>
                <a:sym typeface="Tomorrow"/>
              </a:rPr>
              <a:t>Ma trận nhầm lẫn</a:t>
            </a:r>
          </a:p>
          <a:p>
            <a:pPr algn="ctr">
              <a:lnSpc>
                <a:spcPts val="4899"/>
              </a:lnSpc>
              <a:spcBef>
                <a:spcPct val="0"/>
              </a:spcBef>
            </a:pPr>
            <a:r>
              <a:rPr lang="en-US" sz="3499">
                <a:solidFill>
                  <a:srgbClr val="FFFFFF"/>
                </a:solidFill>
                <a:latin typeface="Tomorrow"/>
                <a:ea typeface="Tomorrow"/>
                <a:cs typeface="Tomorrow"/>
                <a:sym typeface="Tomorrow"/>
              </a:rPr>
              <a:t>mô hình KNN</a:t>
            </a:r>
          </a:p>
        </p:txBody>
      </p:sp>
      <p:sp>
        <p:nvSpPr>
          <p:cNvPr name="TextBox 8" id="8"/>
          <p:cNvSpPr txBox="true"/>
          <p:nvPr/>
        </p:nvSpPr>
        <p:spPr>
          <a:xfrm rot="0">
            <a:off x="9144000" y="3587229"/>
            <a:ext cx="8115300" cy="3415666"/>
          </a:xfrm>
          <a:prstGeom prst="rect">
            <a:avLst/>
          </a:prstGeom>
        </p:spPr>
        <p:txBody>
          <a:bodyPr anchor="t" rtlCol="false" tIns="0" lIns="0" bIns="0" rIns="0">
            <a:spAutoFit/>
          </a:bodyPr>
          <a:lstStyle/>
          <a:p>
            <a:pPr algn="ctr">
              <a:lnSpc>
                <a:spcPts val="5459"/>
              </a:lnSpc>
              <a:spcBef>
                <a:spcPct val="0"/>
              </a:spcBef>
            </a:pPr>
            <a:r>
              <a:rPr lang="en-US" sz="3899">
                <a:solidFill>
                  <a:srgbClr val="FFFA00"/>
                </a:solidFill>
                <a:latin typeface="Tomorrow"/>
                <a:ea typeface="Tomorrow"/>
                <a:cs typeface="Tomorrow"/>
                <a:sym typeface="Tomorrow"/>
              </a:rPr>
              <a:t>KNN:</a:t>
            </a:r>
            <a:r>
              <a:rPr lang="en-US" sz="3899">
                <a:solidFill>
                  <a:srgbClr val="FFFFFF"/>
                </a:solidFill>
                <a:latin typeface="Tomorrow"/>
                <a:ea typeface="Tomorrow"/>
                <a:cs typeface="Tomorrow"/>
                <a:sym typeface="Tomorrow"/>
              </a:rPr>
              <a:t> Hoạt động tốt với lớp NEU và ANG, nhưng vẫn có nhầm lẫn giữa FEA, HAP, và SAD. Hiệu suất phụ thuộc vào số lượng láng giềng và phân bố dữ liệu.</a:t>
            </a:r>
          </a:p>
        </p:txBody>
      </p:sp>
    </p:spTree>
  </p:cSld>
  <p:clrMapOvr>
    <a:masterClrMapping/>
  </p:clrMapOvr>
  <p:transition spd="fast">
    <p:fade/>
  </p:transition>
</p:sld>
</file>

<file path=ppt/slides/slide1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317" t="0" r="-3317"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5" id="5"/>
          <p:cNvSpPr txBox="true"/>
          <p:nvPr/>
        </p:nvSpPr>
        <p:spPr>
          <a:xfrm rot="0">
            <a:off x="1355447" y="1076325"/>
            <a:ext cx="1557710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Tomorrow Bold"/>
                <a:ea typeface="Tomorrow Bold"/>
                <a:cs typeface="Tomorrow Bold"/>
                <a:sym typeface="Tomorrow Bold"/>
              </a:rPr>
              <a:t>Kết quả quá trình thí nghiệm</a:t>
            </a:r>
          </a:p>
        </p:txBody>
      </p:sp>
      <p:sp>
        <p:nvSpPr>
          <p:cNvPr name="Freeform 6" id="6"/>
          <p:cNvSpPr/>
          <p:nvPr/>
        </p:nvSpPr>
        <p:spPr>
          <a:xfrm flipH="false" flipV="false" rot="0">
            <a:off x="2407002" y="2680155"/>
            <a:ext cx="5835496" cy="4926689"/>
          </a:xfrm>
          <a:custGeom>
            <a:avLst/>
            <a:gdLst/>
            <a:ahLst/>
            <a:cxnLst/>
            <a:rect r="r" b="b" t="t" l="l"/>
            <a:pathLst>
              <a:path h="4926689" w="5835496">
                <a:moveTo>
                  <a:pt x="0" y="0"/>
                </a:moveTo>
                <a:lnTo>
                  <a:pt x="5835497" y="0"/>
                </a:lnTo>
                <a:lnTo>
                  <a:pt x="5835497" y="4926690"/>
                </a:lnTo>
                <a:lnTo>
                  <a:pt x="0" y="4926690"/>
                </a:lnTo>
                <a:lnTo>
                  <a:pt x="0" y="0"/>
                </a:lnTo>
                <a:close/>
              </a:path>
            </a:pathLst>
          </a:custGeom>
          <a:blipFill>
            <a:blip r:embed="rId5"/>
            <a:stretch>
              <a:fillRect l="0" t="0" r="0" b="0"/>
            </a:stretch>
          </a:blipFill>
        </p:spPr>
      </p:sp>
      <p:sp>
        <p:nvSpPr>
          <p:cNvPr name="Freeform 7" id="7"/>
          <p:cNvSpPr/>
          <p:nvPr/>
        </p:nvSpPr>
        <p:spPr>
          <a:xfrm flipH="false" flipV="false" rot="0">
            <a:off x="10074827" y="2680155"/>
            <a:ext cx="5663588" cy="4926689"/>
          </a:xfrm>
          <a:custGeom>
            <a:avLst/>
            <a:gdLst/>
            <a:ahLst/>
            <a:cxnLst/>
            <a:rect r="r" b="b" t="t" l="l"/>
            <a:pathLst>
              <a:path h="4926689" w="5663588">
                <a:moveTo>
                  <a:pt x="0" y="0"/>
                </a:moveTo>
                <a:lnTo>
                  <a:pt x="5663588" y="0"/>
                </a:lnTo>
                <a:lnTo>
                  <a:pt x="5663588" y="4926690"/>
                </a:lnTo>
                <a:lnTo>
                  <a:pt x="0" y="4926690"/>
                </a:lnTo>
                <a:lnTo>
                  <a:pt x="0" y="0"/>
                </a:lnTo>
                <a:close/>
              </a:path>
            </a:pathLst>
          </a:custGeom>
          <a:blipFill>
            <a:blip r:embed="rId6"/>
            <a:stretch>
              <a:fillRect l="0" t="0" r="0" b="0"/>
            </a:stretch>
          </a:blipFill>
        </p:spPr>
      </p:sp>
      <p:sp>
        <p:nvSpPr>
          <p:cNvPr name="TextBox 8" id="8"/>
          <p:cNvSpPr txBox="true"/>
          <p:nvPr/>
        </p:nvSpPr>
        <p:spPr>
          <a:xfrm rot="0">
            <a:off x="2913786" y="7852766"/>
            <a:ext cx="4955016" cy="1225550"/>
          </a:xfrm>
          <a:prstGeom prst="rect">
            <a:avLst/>
          </a:prstGeom>
        </p:spPr>
        <p:txBody>
          <a:bodyPr anchor="t" rtlCol="false" tIns="0" lIns="0" bIns="0" rIns="0">
            <a:spAutoFit/>
          </a:bodyPr>
          <a:lstStyle/>
          <a:p>
            <a:pPr algn="ctr">
              <a:lnSpc>
                <a:spcPts val="4899"/>
              </a:lnSpc>
            </a:pPr>
            <a:r>
              <a:rPr lang="en-US" sz="3499">
                <a:solidFill>
                  <a:srgbClr val="FFFFFF"/>
                </a:solidFill>
                <a:latin typeface="Tomorrow"/>
                <a:ea typeface="Tomorrow"/>
                <a:cs typeface="Tomorrow"/>
                <a:sym typeface="Tomorrow"/>
              </a:rPr>
              <a:t>Ma trận nhầm lẫn</a:t>
            </a:r>
          </a:p>
          <a:p>
            <a:pPr algn="ctr">
              <a:lnSpc>
                <a:spcPts val="4899"/>
              </a:lnSpc>
              <a:spcBef>
                <a:spcPct val="0"/>
              </a:spcBef>
            </a:pPr>
            <a:r>
              <a:rPr lang="en-US" sz="3499">
                <a:solidFill>
                  <a:srgbClr val="FFFFFF"/>
                </a:solidFill>
                <a:latin typeface="Tomorrow"/>
                <a:ea typeface="Tomorrow"/>
                <a:cs typeface="Tomorrow"/>
                <a:sym typeface="Tomorrow"/>
              </a:rPr>
              <a:t>mô hình Decision Tree</a:t>
            </a:r>
          </a:p>
        </p:txBody>
      </p:sp>
      <p:sp>
        <p:nvSpPr>
          <p:cNvPr name="TextBox 9" id="9"/>
          <p:cNvSpPr txBox="true"/>
          <p:nvPr/>
        </p:nvSpPr>
        <p:spPr>
          <a:xfrm rot="0">
            <a:off x="10429113" y="7852766"/>
            <a:ext cx="4955016" cy="1225550"/>
          </a:xfrm>
          <a:prstGeom prst="rect">
            <a:avLst/>
          </a:prstGeom>
        </p:spPr>
        <p:txBody>
          <a:bodyPr anchor="t" rtlCol="false" tIns="0" lIns="0" bIns="0" rIns="0">
            <a:spAutoFit/>
          </a:bodyPr>
          <a:lstStyle/>
          <a:p>
            <a:pPr algn="ctr">
              <a:lnSpc>
                <a:spcPts val="4899"/>
              </a:lnSpc>
            </a:pPr>
            <a:r>
              <a:rPr lang="en-US" sz="3499">
                <a:solidFill>
                  <a:srgbClr val="FFFFFF"/>
                </a:solidFill>
                <a:latin typeface="Tomorrow"/>
                <a:ea typeface="Tomorrow"/>
                <a:cs typeface="Tomorrow"/>
                <a:sym typeface="Tomorrow"/>
              </a:rPr>
              <a:t>Ma trận nhầm lẫn</a:t>
            </a:r>
          </a:p>
          <a:p>
            <a:pPr algn="ctr">
              <a:lnSpc>
                <a:spcPts val="4899"/>
              </a:lnSpc>
              <a:spcBef>
                <a:spcPct val="0"/>
              </a:spcBef>
            </a:pPr>
            <a:r>
              <a:rPr lang="en-US" sz="3499">
                <a:solidFill>
                  <a:srgbClr val="FFFFFF"/>
                </a:solidFill>
                <a:latin typeface="Tomorrow"/>
                <a:ea typeface="Tomorrow"/>
                <a:cs typeface="Tomorrow"/>
                <a:sym typeface="Tomorrow"/>
              </a:rPr>
              <a:t>mô hình Extra Tree</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9" id="9"/>
          <p:cNvSpPr txBox="true"/>
          <p:nvPr/>
        </p:nvSpPr>
        <p:spPr>
          <a:xfrm rot="0">
            <a:off x="4505840" y="4639101"/>
            <a:ext cx="8186670"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TRÍCH XUẤT ĐẶC TRƯNG</a:t>
            </a:r>
          </a:p>
        </p:txBody>
      </p:sp>
      <p:sp>
        <p:nvSpPr>
          <p:cNvPr name="TextBox 10" id="10"/>
          <p:cNvSpPr txBox="true"/>
          <p:nvPr/>
        </p:nvSpPr>
        <p:spPr>
          <a:xfrm rot="0">
            <a:off x="835321" y="2341239"/>
            <a:ext cx="16423979" cy="3922396"/>
          </a:xfrm>
          <a:prstGeom prst="rect">
            <a:avLst/>
          </a:prstGeom>
        </p:spPr>
        <p:txBody>
          <a:bodyPr anchor="t" rtlCol="false" tIns="0" lIns="0" bIns="0" rIns="0">
            <a:spAutoFit/>
          </a:bodyPr>
          <a:lstStyle/>
          <a:p>
            <a:pPr algn="just">
              <a:lnSpc>
                <a:spcPts val="6239"/>
              </a:lnSpc>
            </a:pPr>
            <a:r>
              <a:rPr lang="en-US" sz="3999">
                <a:solidFill>
                  <a:srgbClr val="FBFBFB"/>
                </a:solidFill>
                <a:latin typeface="Tomorrow"/>
                <a:ea typeface="Tomorrow"/>
                <a:cs typeface="Tomorrow"/>
                <a:sym typeface="Tomorrow"/>
              </a:rPr>
              <a:t>Với sự hỗ trợ mạnh mẽ từ thư viện </a:t>
            </a:r>
            <a:r>
              <a:rPr lang="en-US" sz="3999">
                <a:solidFill>
                  <a:srgbClr val="4ADEDD"/>
                </a:solidFill>
                <a:latin typeface="Tomorrow"/>
                <a:ea typeface="Tomorrow"/>
                <a:cs typeface="Tomorrow"/>
                <a:sym typeface="Tomorrow"/>
              </a:rPr>
              <a:t>Librosa</a:t>
            </a:r>
            <a:r>
              <a:rPr lang="en-US" sz="3999">
                <a:solidFill>
                  <a:srgbClr val="FBFBFB"/>
                </a:solidFill>
                <a:latin typeface="Tomorrow"/>
                <a:ea typeface="Tomorrow"/>
                <a:cs typeface="Tomorrow"/>
                <a:sym typeface="Tomorrow"/>
              </a:rPr>
              <a:t>, một công cụ lý tưởng trong việc xử lý và trích xuất thông tin âm nhạc, chúng ta có thể dễ dàng trích xuất các đặc trưng quan trọng từ các tệp âm thanh. Quá trình này được thực hiện thông qua hàm </a:t>
            </a:r>
            <a:r>
              <a:rPr lang="en-US" sz="3999">
                <a:solidFill>
                  <a:srgbClr val="FDFB52"/>
                </a:solidFill>
                <a:latin typeface="Tomorrow"/>
                <a:ea typeface="Tomorrow"/>
                <a:cs typeface="Tomorrow"/>
                <a:sym typeface="Tomorrow"/>
              </a:rPr>
              <a:t>extract_feature</a:t>
            </a:r>
            <a:r>
              <a:rPr lang="en-US" sz="3999">
                <a:solidFill>
                  <a:srgbClr val="FBFBFB"/>
                </a:solidFill>
                <a:latin typeface="Tomorrow"/>
                <a:ea typeface="Tomorrow"/>
                <a:cs typeface="Tomorrow"/>
                <a:sym typeface="Tomorrow"/>
              </a:rPr>
              <a:t> sau đây:</a:t>
            </a:r>
          </a:p>
          <a:p>
            <a:pPr algn="just">
              <a:lnSpc>
                <a:spcPts val="6239"/>
              </a:lnSpc>
            </a:pPr>
          </a:p>
        </p:txBody>
      </p:sp>
      <p:sp>
        <p:nvSpPr>
          <p:cNvPr name="Freeform 11" id="11"/>
          <p:cNvSpPr/>
          <p:nvPr/>
        </p:nvSpPr>
        <p:spPr>
          <a:xfrm flipH="false" flipV="false" rot="0">
            <a:off x="282416" y="5819349"/>
            <a:ext cx="17782663" cy="4134469"/>
          </a:xfrm>
          <a:custGeom>
            <a:avLst/>
            <a:gdLst/>
            <a:ahLst/>
            <a:cxnLst/>
            <a:rect r="r" b="b" t="t" l="l"/>
            <a:pathLst>
              <a:path h="4134469" w="17782663">
                <a:moveTo>
                  <a:pt x="0" y="0"/>
                </a:moveTo>
                <a:lnTo>
                  <a:pt x="17782663" y="0"/>
                </a:lnTo>
                <a:lnTo>
                  <a:pt x="17782663" y="4134470"/>
                </a:lnTo>
                <a:lnTo>
                  <a:pt x="0" y="4134470"/>
                </a:lnTo>
                <a:lnTo>
                  <a:pt x="0" y="0"/>
                </a:lnTo>
                <a:close/>
              </a:path>
            </a:pathLst>
          </a:custGeom>
          <a:blipFill>
            <a:blip r:embed="rId5"/>
            <a:stretch>
              <a:fillRect l="0" t="0" r="0" b="0"/>
            </a:stretch>
          </a:blipFill>
          <a:ln w="38100" cap="sq">
            <a:solidFill>
              <a:srgbClr val="FFFFFF"/>
            </a:solidFill>
            <a:prstDash val="solid"/>
            <a:miter/>
          </a:ln>
        </p:spPr>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317" t="0" r="-3317"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5" id="5"/>
          <p:cNvSpPr txBox="true"/>
          <p:nvPr/>
        </p:nvSpPr>
        <p:spPr>
          <a:xfrm rot="0">
            <a:off x="1355447" y="1076325"/>
            <a:ext cx="1557710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Tomorrow Bold"/>
                <a:ea typeface="Tomorrow Bold"/>
                <a:cs typeface="Tomorrow Bold"/>
                <a:sym typeface="Tomorrow Bold"/>
              </a:rPr>
              <a:t>Kết quả quá trình thí nghiệm</a:t>
            </a:r>
          </a:p>
        </p:txBody>
      </p:sp>
      <p:sp>
        <p:nvSpPr>
          <p:cNvPr name="Freeform 6" id="6"/>
          <p:cNvSpPr/>
          <p:nvPr/>
        </p:nvSpPr>
        <p:spPr>
          <a:xfrm flipH="false" flipV="false" rot="0">
            <a:off x="2407002" y="2680155"/>
            <a:ext cx="5835496" cy="4926689"/>
          </a:xfrm>
          <a:custGeom>
            <a:avLst/>
            <a:gdLst/>
            <a:ahLst/>
            <a:cxnLst/>
            <a:rect r="r" b="b" t="t" l="l"/>
            <a:pathLst>
              <a:path h="4926689" w="5835496">
                <a:moveTo>
                  <a:pt x="0" y="0"/>
                </a:moveTo>
                <a:lnTo>
                  <a:pt x="5835497" y="0"/>
                </a:lnTo>
                <a:lnTo>
                  <a:pt x="5835497" y="4926690"/>
                </a:lnTo>
                <a:lnTo>
                  <a:pt x="0" y="4926690"/>
                </a:lnTo>
                <a:lnTo>
                  <a:pt x="0" y="0"/>
                </a:lnTo>
                <a:close/>
              </a:path>
            </a:pathLst>
          </a:custGeom>
          <a:blipFill>
            <a:blip r:embed="rId5"/>
            <a:stretch>
              <a:fillRect l="0" t="0" r="0" b="0"/>
            </a:stretch>
          </a:blipFill>
        </p:spPr>
      </p:sp>
      <p:sp>
        <p:nvSpPr>
          <p:cNvPr name="TextBox 7" id="7"/>
          <p:cNvSpPr txBox="true"/>
          <p:nvPr/>
        </p:nvSpPr>
        <p:spPr>
          <a:xfrm rot="0">
            <a:off x="2913786" y="7852766"/>
            <a:ext cx="4955016" cy="1225550"/>
          </a:xfrm>
          <a:prstGeom prst="rect">
            <a:avLst/>
          </a:prstGeom>
        </p:spPr>
        <p:txBody>
          <a:bodyPr anchor="t" rtlCol="false" tIns="0" lIns="0" bIns="0" rIns="0">
            <a:spAutoFit/>
          </a:bodyPr>
          <a:lstStyle/>
          <a:p>
            <a:pPr algn="ctr">
              <a:lnSpc>
                <a:spcPts val="4899"/>
              </a:lnSpc>
            </a:pPr>
            <a:r>
              <a:rPr lang="en-US" sz="3499">
                <a:solidFill>
                  <a:srgbClr val="FFFFFF"/>
                </a:solidFill>
                <a:latin typeface="Tomorrow"/>
                <a:ea typeface="Tomorrow"/>
                <a:cs typeface="Tomorrow"/>
                <a:sym typeface="Tomorrow"/>
              </a:rPr>
              <a:t>Ma trận nhầm lẫn</a:t>
            </a:r>
          </a:p>
          <a:p>
            <a:pPr algn="ctr">
              <a:lnSpc>
                <a:spcPts val="4899"/>
              </a:lnSpc>
              <a:spcBef>
                <a:spcPct val="0"/>
              </a:spcBef>
            </a:pPr>
            <a:r>
              <a:rPr lang="en-US" sz="3499">
                <a:solidFill>
                  <a:srgbClr val="FFFFFF"/>
                </a:solidFill>
                <a:latin typeface="Tomorrow"/>
                <a:ea typeface="Tomorrow"/>
                <a:cs typeface="Tomorrow"/>
                <a:sym typeface="Tomorrow"/>
              </a:rPr>
              <a:t>mô hình Decision Tree</a:t>
            </a:r>
          </a:p>
        </p:txBody>
      </p:sp>
      <p:sp>
        <p:nvSpPr>
          <p:cNvPr name="TextBox 8" id="8"/>
          <p:cNvSpPr txBox="true"/>
          <p:nvPr/>
        </p:nvSpPr>
        <p:spPr>
          <a:xfrm rot="0">
            <a:off x="8776701" y="3863975"/>
            <a:ext cx="8330099" cy="2766690"/>
          </a:xfrm>
          <a:prstGeom prst="rect">
            <a:avLst/>
          </a:prstGeom>
        </p:spPr>
        <p:txBody>
          <a:bodyPr anchor="t" rtlCol="false" tIns="0" lIns="0" bIns="0" rIns="0">
            <a:spAutoFit/>
          </a:bodyPr>
          <a:lstStyle/>
          <a:p>
            <a:pPr algn="ctr">
              <a:lnSpc>
                <a:spcPts val="5530"/>
              </a:lnSpc>
              <a:spcBef>
                <a:spcPct val="0"/>
              </a:spcBef>
            </a:pPr>
            <a:r>
              <a:rPr lang="en-US" sz="3950">
                <a:solidFill>
                  <a:srgbClr val="FFFA00"/>
                </a:solidFill>
                <a:latin typeface="Tomorrow"/>
                <a:ea typeface="Tomorrow"/>
                <a:cs typeface="Tomorrow"/>
                <a:sym typeface="Tomorrow"/>
              </a:rPr>
              <a:t>Decision Tree: </a:t>
            </a:r>
            <a:r>
              <a:rPr lang="en-US" sz="3950">
                <a:solidFill>
                  <a:srgbClr val="FFFFFF"/>
                </a:solidFill>
                <a:latin typeface="Tomorrow"/>
                <a:ea typeface="Tomorrow"/>
                <a:cs typeface="Tomorrow"/>
                <a:sym typeface="Tomorrow"/>
              </a:rPr>
              <a:t>Nhầm lẫn nhiều giữa lớp FEA và HAP, nhưng phân loại chính xác các lớp ANG và SAD. Hiệu suất trung bình.</a:t>
            </a:r>
          </a:p>
        </p:txBody>
      </p:sp>
    </p:spTree>
  </p:cSld>
  <p:clrMapOvr>
    <a:masterClrMapping/>
  </p:clrMapOvr>
  <p:transition spd="fast">
    <p:fade/>
  </p:transition>
</p:sld>
</file>

<file path=ppt/slides/slide1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317" t="0" r="-3317"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5" id="5"/>
          <p:cNvSpPr txBox="true"/>
          <p:nvPr/>
        </p:nvSpPr>
        <p:spPr>
          <a:xfrm rot="0">
            <a:off x="1355447" y="1076325"/>
            <a:ext cx="1557710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Tomorrow Bold"/>
                <a:ea typeface="Tomorrow Bold"/>
                <a:cs typeface="Tomorrow Bold"/>
                <a:sym typeface="Tomorrow Bold"/>
              </a:rPr>
              <a:t>Kết quả quá trình thí nghiệm</a:t>
            </a:r>
          </a:p>
        </p:txBody>
      </p:sp>
      <p:sp>
        <p:nvSpPr>
          <p:cNvPr name="Freeform 6" id="6"/>
          <p:cNvSpPr/>
          <p:nvPr/>
        </p:nvSpPr>
        <p:spPr>
          <a:xfrm flipH="false" flipV="false" rot="0">
            <a:off x="2525551" y="2680155"/>
            <a:ext cx="5663588" cy="4926689"/>
          </a:xfrm>
          <a:custGeom>
            <a:avLst/>
            <a:gdLst/>
            <a:ahLst/>
            <a:cxnLst/>
            <a:rect r="r" b="b" t="t" l="l"/>
            <a:pathLst>
              <a:path h="4926689" w="5663588">
                <a:moveTo>
                  <a:pt x="0" y="0"/>
                </a:moveTo>
                <a:lnTo>
                  <a:pt x="5663587" y="0"/>
                </a:lnTo>
                <a:lnTo>
                  <a:pt x="5663587" y="4926690"/>
                </a:lnTo>
                <a:lnTo>
                  <a:pt x="0" y="4926690"/>
                </a:lnTo>
                <a:lnTo>
                  <a:pt x="0" y="0"/>
                </a:lnTo>
                <a:close/>
              </a:path>
            </a:pathLst>
          </a:custGeom>
          <a:blipFill>
            <a:blip r:embed="rId5"/>
            <a:stretch>
              <a:fillRect l="0" t="0" r="0" b="0"/>
            </a:stretch>
          </a:blipFill>
        </p:spPr>
      </p:sp>
      <p:sp>
        <p:nvSpPr>
          <p:cNvPr name="TextBox 7" id="7"/>
          <p:cNvSpPr txBox="true"/>
          <p:nvPr/>
        </p:nvSpPr>
        <p:spPr>
          <a:xfrm rot="0">
            <a:off x="8534934" y="3742146"/>
            <a:ext cx="9005876" cy="3415666"/>
          </a:xfrm>
          <a:prstGeom prst="rect">
            <a:avLst/>
          </a:prstGeom>
        </p:spPr>
        <p:txBody>
          <a:bodyPr anchor="t" rtlCol="false" tIns="0" lIns="0" bIns="0" rIns="0">
            <a:spAutoFit/>
          </a:bodyPr>
          <a:lstStyle/>
          <a:p>
            <a:pPr algn="ctr">
              <a:lnSpc>
                <a:spcPts val="5459"/>
              </a:lnSpc>
              <a:spcBef>
                <a:spcPct val="0"/>
              </a:spcBef>
            </a:pPr>
            <a:r>
              <a:rPr lang="en-US" sz="3899">
                <a:solidFill>
                  <a:srgbClr val="FFFA00"/>
                </a:solidFill>
                <a:latin typeface="Tomorrow"/>
                <a:ea typeface="Tomorrow"/>
                <a:cs typeface="Tomorrow"/>
                <a:sym typeface="Tomorrow"/>
              </a:rPr>
              <a:t>Extra Tree:</a:t>
            </a:r>
            <a:r>
              <a:rPr lang="en-US" sz="3899">
                <a:solidFill>
                  <a:srgbClr val="FFFFFF"/>
                </a:solidFill>
                <a:latin typeface="Tomorrow"/>
                <a:ea typeface="Tomorrow"/>
                <a:cs typeface="Tomorrow"/>
                <a:sym typeface="Tomorrow"/>
              </a:rPr>
              <a:t> Cải thiện rõ rệt ở lớp NEU và SAD, giảm nhầm lẫn hơn Decision Tree. Tuy nhiên, lớp FEA vẫn dễ nhầm lẫn. Hiệu suất tốt hơn nhờ cơ chế phân vùng ngẫu nhiên và nhiều cây.</a:t>
            </a:r>
          </a:p>
        </p:txBody>
      </p:sp>
      <p:sp>
        <p:nvSpPr>
          <p:cNvPr name="TextBox 8" id="8"/>
          <p:cNvSpPr txBox="true"/>
          <p:nvPr/>
        </p:nvSpPr>
        <p:spPr>
          <a:xfrm rot="0">
            <a:off x="2879836" y="7799465"/>
            <a:ext cx="4955016" cy="1225550"/>
          </a:xfrm>
          <a:prstGeom prst="rect">
            <a:avLst/>
          </a:prstGeom>
        </p:spPr>
        <p:txBody>
          <a:bodyPr anchor="t" rtlCol="false" tIns="0" lIns="0" bIns="0" rIns="0">
            <a:spAutoFit/>
          </a:bodyPr>
          <a:lstStyle/>
          <a:p>
            <a:pPr algn="ctr">
              <a:lnSpc>
                <a:spcPts val="4899"/>
              </a:lnSpc>
            </a:pPr>
            <a:r>
              <a:rPr lang="en-US" sz="3499">
                <a:solidFill>
                  <a:srgbClr val="FFFFFF"/>
                </a:solidFill>
                <a:latin typeface="Tomorrow"/>
                <a:ea typeface="Tomorrow"/>
                <a:cs typeface="Tomorrow"/>
                <a:sym typeface="Tomorrow"/>
              </a:rPr>
              <a:t>Ma trận nhầm lẫn</a:t>
            </a:r>
          </a:p>
          <a:p>
            <a:pPr algn="ctr">
              <a:lnSpc>
                <a:spcPts val="4899"/>
              </a:lnSpc>
              <a:spcBef>
                <a:spcPct val="0"/>
              </a:spcBef>
            </a:pPr>
            <a:r>
              <a:rPr lang="en-US" sz="3499">
                <a:solidFill>
                  <a:srgbClr val="FFFFFF"/>
                </a:solidFill>
                <a:latin typeface="Tomorrow"/>
                <a:ea typeface="Tomorrow"/>
                <a:cs typeface="Tomorrow"/>
                <a:sym typeface="Tomorrow"/>
              </a:rPr>
              <a:t>mô hình Extra Tree</a:t>
            </a:r>
          </a:p>
        </p:txBody>
      </p:sp>
    </p:spTree>
  </p:cSld>
  <p:clrMapOvr>
    <a:masterClrMapping/>
  </p:clrMapOvr>
  <p:transition spd="fast">
    <p:fade/>
  </p:transition>
</p:sld>
</file>

<file path=ppt/slides/slide1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3317" t="0" r="-3317"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163748" y="3680073"/>
            <a:ext cx="7252437" cy="2926854"/>
          </a:xfrm>
          <a:custGeom>
            <a:avLst/>
            <a:gdLst/>
            <a:ahLst/>
            <a:cxnLst/>
            <a:rect r="r" b="b" t="t" l="l"/>
            <a:pathLst>
              <a:path h="2926854" w="7252437">
                <a:moveTo>
                  <a:pt x="0" y="0"/>
                </a:moveTo>
                <a:lnTo>
                  <a:pt x="7252436" y="0"/>
                </a:lnTo>
                <a:lnTo>
                  <a:pt x="7252436" y="2926854"/>
                </a:lnTo>
                <a:lnTo>
                  <a:pt x="0" y="2926854"/>
                </a:lnTo>
                <a:lnTo>
                  <a:pt x="0" y="0"/>
                </a:lnTo>
                <a:close/>
              </a:path>
            </a:pathLst>
          </a:custGeom>
          <a:blipFill>
            <a:blip r:embed="rId5"/>
            <a:stretch>
              <a:fillRect l="-150" t="-745" r="-150" b="0"/>
            </a:stretch>
          </a:blipFill>
        </p:spPr>
      </p:sp>
      <p:sp>
        <p:nvSpPr>
          <p:cNvPr name="TextBox 5" id="5"/>
          <p:cNvSpPr txBox="true"/>
          <p:nvPr/>
        </p:nvSpPr>
        <p:spPr>
          <a:xfrm rot="0">
            <a:off x="582681" y="2162343"/>
            <a:ext cx="8526945" cy="7727950"/>
          </a:xfrm>
          <a:prstGeom prst="rect">
            <a:avLst/>
          </a:prstGeom>
        </p:spPr>
        <p:txBody>
          <a:bodyPr anchor="t" rtlCol="false" tIns="0" lIns="0" bIns="0" rIns="0">
            <a:spAutoFit/>
          </a:bodyPr>
          <a:lstStyle/>
          <a:p>
            <a:pPr algn="l">
              <a:lnSpc>
                <a:spcPts val="5599"/>
              </a:lnSpc>
              <a:spcBef>
                <a:spcPct val="0"/>
              </a:spcBef>
            </a:pPr>
            <a:r>
              <a:rPr lang="en-US" sz="3999">
                <a:solidFill>
                  <a:srgbClr val="FFFA00"/>
                </a:solidFill>
                <a:latin typeface="Helvetica World"/>
                <a:ea typeface="Helvetica World"/>
                <a:cs typeface="Helvetica World"/>
                <a:sym typeface="Helvetica World"/>
              </a:rPr>
              <a:t>Đánh Giá Hiệu Suất Mô Hình</a:t>
            </a:r>
          </a:p>
          <a:p>
            <a:pPr algn="l" marL="863599" indent="-431800" lvl="1">
              <a:lnSpc>
                <a:spcPts val="5599"/>
              </a:lnSpc>
              <a:spcBef>
                <a:spcPct val="0"/>
              </a:spcBef>
              <a:buFont typeface="Arial"/>
              <a:buChar char="•"/>
            </a:pPr>
            <a:r>
              <a:rPr lang="en-US" sz="3999">
                <a:solidFill>
                  <a:srgbClr val="FFFA00"/>
                </a:solidFill>
                <a:latin typeface="Helvetica World"/>
                <a:ea typeface="Helvetica World"/>
                <a:cs typeface="Helvetica World"/>
                <a:sym typeface="Helvetica World"/>
              </a:rPr>
              <a:t>Decision Tree:</a:t>
            </a:r>
            <a:r>
              <a:rPr lang="en-US" sz="3999">
                <a:solidFill>
                  <a:srgbClr val="FFFFFF"/>
                </a:solidFill>
                <a:latin typeface="Helvetica World"/>
                <a:ea typeface="Helvetica World"/>
                <a:cs typeface="Helvetica World"/>
                <a:sym typeface="Helvetica World"/>
              </a:rPr>
              <a:t> Độ chính xác 51,2%, hiệu suất còn hạn chế.</a:t>
            </a:r>
          </a:p>
          <a:p>
            <a:pPr algn="l" marL="863599" indent="-431800" lvl="1">
              <a:lnSpc>
                <a:spcPts val="5599"/>
              </a:lnSpc>
              <a:spcBef>
                <a:spcPct val="0"/>
              </a:spcBef>
              <a:buFont typeface="Arial"/>
              <a:buChar char="•"/>
            </a:pPr>
            <a:r>
              <a:rPr lang="en-US" sz="3999">
                <a:solidFill>
                  <a:srgbClr val="FFFA00"/>
                </a:solidFill>
                <a:latin typeface="Helvetica World"/>
                <a:ea typeface="Helvetica World"/>
                <a:cs typeface="Helvetica World"/>
                <a:sym typeface="Helvetica World"/>
              </a:rPr>
              <a:t>KNN và </a:t>
            </a:r>
            <a:r>
              <a:rPr lang="en-US" sz="3999">
                <a:solidFill>
                  <a:srgbClr val="FFFA00"/>
                </a:solidFill>
                <a:latin typeface="Helvetica World"/>
                <a:ea typeface="Helvetica World"/>
                <a:cs typeface="Helvetica World"/>
                <a:sym typeface="Helvetica World"/>
              </a:rPr>
              <a:t>Extra Trees:</a:t>
            </a:r>
            <a:r>
              <a:rPr lang="en-US" sz="3999">
                <a:solidFill>
                  <a:srgbClr val="FFFFFF"/>
                </a:solidFill>
                <a:latin typeface="Helvetica World"/>
                <a:ea typeface="Helvetica World"/>
                <a:cs typeface="Helvetica World"/>
                <a:sym typeface="Helvetica World"/>
              </a:rPr>
              <a:t> Cải thiện với độ chính xác lần lượt là 60,7% và 61,5%, nhưng vẫn chưa tối ưu.</a:t>
            </a:r>
          </a:p>
          <a:p>
            <a:pPr algn="l" marL="863599" indent="-431800" lvl="1">
              <a:lnSpc>
                <a:spcPts val="5599"/>
              </a:lnSpc>
              <a:spcBef>
                <a:spcPct val="0"/>
              </a:spcBef>
              <a:buFont typeface="Arial"/>
              <a:buChar char="•"/>
            </a:pPr>
            <a:r>
              <a:rPr lang="en-US" sz="3999">
                <a:solidFill>
                  <a:srgbClr val="FFFA00"/>
                </a:solidFill>
                <a:latin typeface="Helvetica World"/>
                <a:ea typeface="Helvetica World"/>
                <a:cs typeface="Helvetica World"/>
                <a:sym typeface="Helvetica World"/>
              </a:rPr>
              <a:t>Neural Network:</a:t>
            </a:r>
            <a:r>
              <a:rPr lang="en-US" sz="3999">
                <a:solidFill>
                  <a:srgbClr val="FFFFFF"/>
                </a:solidFill>
                <a:latin typeface="Helvetica World"/>
                <a:ea typeface="Helvetica World"/>
                <a:cs typeface="Helvetica World"/>
                <a:sym typeface="Helvetica World"/>
              </a:rPr>
              <a:t> Vượt trội với độ chính xác 63,3%, cho thấy tiềm năng mạnh mẽ trong giải quyết bài toán.</a:t>
            </a:r>
          </a:p>
          <a:p>
            <a:pPr algn="l">
              <a:lnSpc>
                <a:spcPts val="5599"/>
              </a:lnSpc>
              <a:spcBef>
                <a:spcPct val="0"/>
              </a:spcBef>
            </a:pPr>
          </a:p>
        </p:txBody>
      </p:sp>
      <p:sp>
        <p:nvSpPr>
          <p:cNvPr name="TextBox 6" id="6"/>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7" id="7"/>
          <p:cNvSpPr txBox="true"/>
          <p:nvPr/>
        </p:nvSpPr>
        <p:spPr>
          <a:xfrm rot="0">
            <a:off x="1355447" y="905221"/>
            <a:ext cx="1557710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Tomorrow Bold"/>
                <a:ea typeface="Tomorrow Bold"/>
                <a:cs typeface="Tomorrow Bold"/>
                <a:sym typeface="Tomorrow Bold"/>
              </a:rPr>
              <a:t>Kết quả quá trình thí nghiệm</a:t>
            </a:r>
          </a:p>
        </p:txBody>
      </p:sp>
    </p:spTree>
  </p:cSld>
  <p:clrMapOvr>
    <a:masterClrMapping/>
  </p:clrMapOvr>
  <p:transition spd="fast">
    <p:circle/>
  </p:transition>
</p:sld>
</file>

<file path=ppt/slides/slide1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5</a:t>
            </a:r>
          </a:p>
        </p:txBody>
      </p:sp>
      <p:sp>
        <p:nvSpPr>
          <p:cNvPr name="TextBox 8" id="8"/>
          <p:cNvSpPr txBox="true"/>
          <p:nvPr/>
        </p:nvSpPr>
        <p:spPr>
          <a:xfrm rot="0">
            <a:off x="6261917" y="3620640"/>
            <a:ext cx="5968116" cy="2921894"/>
          </a:xfrm>
          <a:prstGeom prst="rect">
            <a:avLst/>
          </a:prstGeom>
        </p:spPr>
        <p:txBody>
          <a:bodyPr anchor="t" rtlCol="false" tIns="0" lIns="0" bIns="0" rIns="0">
            <a:spAutoFit/>
          </a:bodyPr>
          <a:lstStyle/>
          <a:p>
            <a:pPr algn="ctr">
              <a:lnSpc>
                <a:spcPts val="11657"/>
              </a:lnSpc>
            </a:pPr>
            <a:r>
              <a:rPr lang="en-US" sz="8699" spc="774">
                <a:solidFill>
                  <a:srgbClr val="FFFFFF"/>
                </a:solidFill>
                <a:latin typeface="Anton"/>
                <a:ea typeface="Anton"/>
                <a:cs typeface="Anton"/>
                <a:sym typeface="Anton"/>
              </a:rPr>
              <a:t>VIDEO DEMO ỨNG DỤNG</a:t>
            </a:r>
          </a:p>
        </p:txBody>
      </p:sp>
    </p:spTree>
  </p:cSld>
  <p:clrMapOvr>
    <a:masterClrMapping/>
  </p:clrMapOvr>
  <p:transition spd="fast">
    <p:fade/>
  </p:transition>
</p:sld>
</file>

<file path=ppt/slides/slide1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14431785" y="1494358"/>
            <a:ext cx="3190857" cy="0"/>
          </a:xfrm>
          <a:prstGeom prst="line">
            <a:avLst/>
          </a:prstGeom>
          <a:ln cap="flat" w="19050">
            <a:solidFill>
              <a:srgbClr val="ADFDFF"/>
            </a:solidFill>
            <a:prstDash val="solid"/>
            <a:headEnd type="none" len="sm" w="sm"/>
            <a:tailEnd type="none" len="sm" w="sm"/>
          </a:ln>
        </p:spPr>
      </p:sp>
      <p:pic>
        <p:nvPicPr>
          <p:cNvPr name="Picture 6" id="6">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13590" y="514350"/>
            <a:ext cx="18401590" cy="92583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02043" y="5929507"/>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TextBox 6" id="6"/>
          <p:cNvSpPr txBox="true"/>
          <p:nvPr/>
        </p:nvSpPr>
        <p:spPr>
          <a:xfrm rot="0">
            <a:off x="8419988" y="3748241"/>
            <a:ext cx="5807417" cy="189009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KẾT LUẬN</a:t>
            </a:r>
          </a:p>
        </p:txBody>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AutoShape 9" id="9"/>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4902"/>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1389430" y="4206256"/>
            <a:ext cx="3873734" cy="4082455"/>
            <a:chOff x="0" y="0"/>
            <a:chExt cx="5164978" cy="5443273"/>
          </a:xfrm>
        </p:grpSpPr>
        <p:sp>
          <p:nvSpPr>
            <p:cNvPr name="Freeform 9" id="9"/>
            <p:cNvSpPr/>
            <p:nvPr/>
          </p:nvSpPr>
          <p:spPr>
            <a:xfrm flipH="false" flipV="false" rot="0">
              <a:off x="2607453" y="3387024"/>
              <a:ext cx="2056250" cy="2056250"/>
            </a:xfrm>
            <a:custGeom>
              <a:avLst/>
              <a:gdLst/>
              <a:ahLst/>
              <a:cxnLst/>
              <a:rect r="r" b="b" t="t" l="l"/>
              <a:pathLst>
                <a:path h="2056250" w="2056250">
                  <a:moveTo>
                    <a:pt x="0" y="0"/>
                  </a:moveTo>
                  <a:lnTo>
                    <a:pt x="2056250" y="0"/>
                  </a:lnTo>
                  <a:lnTo>
                    <a:pt x="2056250" y="2056249"/>
                  </a:lnTo>
                  <a:lnTo>
                    <a:pt x="0" y="2056249"/>
                  </a:lnTo>
                  <a:lnTo>
                    <a:pt x="0" y="0"/>
                  </a:lnTo>
                  <a:close/>
                </a:path>
              </a:pathLst>
            </a:custGeom>
            <a:blipFill>
              <a:blip r:embed="rId5"/>
              <a:stretch>
                <a:fillRect l="0" t="0" r="0" b="0"/>
              </a:stretch>
            </a:blipFill>
          </p:spPr>
        </p:sp>
        <p:sp>
          <p:nvSpPr>
            <p:cNvPr name="Freeform 10" id="10"/>
            <p:cNvSpPr/>
            <p:nvPr/>
          </p:nvSpPr>
          <p:spPr>
            <a:xfrm flipH="false" flipV="false" rot="0">
              <a:off x="0" y="1330774"/>
              <a:ext cx="2056250" cy="2056250"/>
            </a:xfrm>
            <a:custGeom>
              <a:avLst/>
              <a:gdLst/>
              <a:ahLst/>
              <a:cxnLst/>
              <a:rect r="r" b="b" t="t" l="l"/>
              <a:pathLst>
                <a:path h="2056250" w="2056250">
                  <a:moveTo>
                    <a:pt x="0" y="0"/>
                  </a:moveTo>
                  <a:lnTo>
                    <a:pt x="2056250" y="0"/>
                  </a:lnTo>
                  <a:lnTo>
                    <a:pt x="2056250" y="2056250"/>
                  </a:lnTo>
                  <a:lnTo>
                    <a:pt x="0" y="2056250"/>
                  </a:lnTo>
                  <a:lnTo>
                    <a:pt x="0" y="0"/>
                  </a:lnTo>
                  <a:close/>
                </a:path>
              </a:pathLst>
            </a:custGeom>
            <a:blipFill>
              <a:blip r:embed="rId6"/>
              <a:stretch>
                <a:fillRect l="0" t="0" r="0" b="0"/>
              </a:stretch>
            </a:blipFill>
          </p:spPr>
        </p:sp>
        <p:sp>
          <p:nvSpPr>
            <p:cNvPr name="Freeform 11" id="11"/>
            <p:cNvSpPr/>
            <p:nvPr/>
          </p:nvSpPr>
          <p:spPr>
            <a:xfrm flipH="false" flipV="false" rot="0">
              <a:off x="1579328" y="0"/>
              <a:ext cx="2038715" cy="2038715"/>
            </a:xfrm>
            <a:custGeom>
              <a:avLst/>
              <a:gdLst/>
              <a:ahLst/>
              <a:cxnLst/>
              <a:rect r="r" b="b" t="t" l="l"/>
              <a:pathLst>
                <a:path h="2038715" w="2038715">
                  <a:moveTo>
                    <a:pt x="0" y="0"/>
                  </a:moveTo>
                  <a:lnTo>
                    <a:pt x="2038715" y="0"/>
                  </a:lnTo>
                  <a:lnTo>
                    <a:pt x="2038715" y="2038715"/>
                  </a:lnTo>
                  <a:lnTo>
                    <a:pt x="0" y="2038715"/>
                  </a:lnTo>
                  <a:lnTo>
                    <a:pt x="0" y="0"/>
                  </a:lnTo>
                  <a:close/>
                </a:path>
              </a:pathLst>
            </a:custGeom>
            <a:blipFill>
              <a:blip r:embed="rId7"/>
              <a:stretch>
                <a:fillRect l="0" t="0" r="0" b="0"/>
              </a:stretch>
            </a:blipFill>
          </p:spPr>
        </p:sp>
        <p:sp>
          <p:nvSpPr>
            <p:cNvPr name="Freeform 12" id="12"/>
            <p:cNvSpPr/>
            <p:nvPr/>
          </p:nvSpPr>
          <p:spPr>
            <a:xfrm flipH="false" flipV="false" rot="0">
              <a:off x="3108729" y="1330774"/>
              <a:ext cx="2056250" cy="2056250"/>
            </a:xfrm>
            <a:custGeom>
              <a:avLst/>
              <a:gdLst/>
              <a:ahLst/>
              <a:cxnLst/>
              <a:rect r="r" b="b" t="t" l="l"/>
              <a:pathLst>
                <a:path h="2056250" w="2056250">
                  <a:moveTo>
                    <a:pt x="0" y="0"/>
                  </a:moveTo>
                  <a:lnTo>
                    <a:pt x="2056249" y="0"/>
                  </a:lnTo>
                  <a:lnTo>
                    <a:pt x="2056249" y="2056250"/>
                  </a:lnTo>
                  <a:lnTo>
                    <a:pt x="0" y="2056250"/>
                  </a:lnTo>
                  <a:lnTo>
                    <a:pt x="0" y="0"/>
                  </a:lnTo>
                  <a:close/>
                </a:path>
              </a:pathLst>
            </a:custGeom>
            <a:blipFill>
              <a:blip r:embed="rId8"/>
              <a:stretch>
                <a:fillRect l="0" t="0" r="0" b="0"/>
              </a:stretch>
            </a:blipFill>
          </p:spPr>
        </p:sp>
        <p:sp>
          <p:nvSpPr>
            <p:cNvPr name="Freeform 13" id="13"/>
            <p:cNvSpPr/>
            <p:nvPr/>
          </p:nvSpPr>
          <p:spPr>
            <a:xfrm flipH="false" flipV="false" rot="0">
              <a:off x="551203" y="3387024"/>
              <a:ext cx="2056250" cy="2056250"/>
            </a:xfrm>
            <a:custGeom>
              <a:avLst/>
              <a:gdLst/>
              <a:ahLst/>
              <a:cxnLst/>
              <a:rect r="r" b="b" t="t" l="l"/>
              <a:pathLst>
                <a:path h="2056250" w="2056250">
                  <a:moveTo>
                    <a:pt x="0" y="0"/>
                  </a:moveTo>
                  <a:lnTo>
                    <a:pt x="2056250" y="0"/>
                  </a:lnTo>
                  <a:lnTo>
                    <a:pt x="2056250" y="2056249"/>
                  </a:lnTo>
                  <a:lnTo>
                    <a:pt x="0" y="2056249"/>
                  </a:lnTo>
                  <a:lnTo>
                    <a:pt x="0" y="0"/>
                  </a:lnTo>
                  <a:close/>
                </a:path>
              </a:pathLst>
            </a:custGeom>
            <a:blipFill>
              <a:blip r:embed="rId9"/>
              <a:stretch>
                <a:fillRect l="0" t="0" r="0" b="0"/>
              </a:stretch>
            </a:blipFill>
          </p:spPr>
        </p:sp>
      </p:grpSp>
      <p:sp>
        <p:nvSpPr>
          <p:cNvPr name="TextBox 14" id="14"/>
          <p:cNvSpPr txBox="true"/>
          <p:nvPr/>
        </p:nvSpPr>
        <p:spPr>
          <a:xfrm rot="0">
            <a:off x="830837" y="2273648"/>
            <a:ext cx="16428463" cy="1412367"/>
          </a:xfrm>
          <a:prstGeom prst="rect">
            <a:avLst/>
          </a:prstGeom>
        </p:spPr>
        <p:txBody>
          <a:bodyPr anchor="t" rtlCol="false" tIns="0" lIns="0" bIns="0" rIns="0">
            <a:spAutoFit/>
          </a:bodyPr>
          <a:lstStyle/>
          <a:p>
            <a:pPr algn="just">
              <a:lnSpc>
                <a:spcPts val="5723"/>
              </a:lnSpc>
            </a:pPr>
            <a:r>
              <a:rPr lang="en-US" sz="3599">
                <a:solidFill>
                  <a:srgbClr val="FFFFFF"/>
                </a:solidFill>
                <a:latin typeface="Tomorrow"/>
                <a:ea typeface="Tomorrow"/>
                <a:cs typeface="Tomorrow"/>
                <a:sym typeface="Tomorrow"/>
              </a:rPr>
              <a:t>Quá trình thử nghiệm cho thấy hệ thống đạt hiệu suất khá tốt trong việc phân loại các cảm xúc cơ bản như vui, buồn, giận dữ, sợ hãi và trung tính. </a:t>
            </a:r>
          </a:p>
        </p:txBody>
      </p:sp>
      <p:sp>
        <p:nvSpPr>
          <p:cNvPr name="TextBox 15" id="15"/>
          <p:cNvSpPr txBox="true"/>
          <p:nvPr/>
        </p:nvSpPr>
        <p:spPr>
          <a:xfrm rot="0">
            <a:off x="830837" y="1217224"/>
            <a:ext cx="3930008"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KẾT LUẬN</a:t>
            </a:r>
          </a:p>
        </p:txBody>
      </p:sp>
      <p:sp>
        <p:nvSpPr>
          <p:cNvPr name="TextBox 16" id="16"/>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7" id="17"/>
          <p:cNvSpPr txBox="true"/>
          <p:nvPr/>
        </p:nvSpPr>
        <p:spPr>
          <a:xfrm rot="0">
            <a:off x="835321" y="4063381"/>
            <a:ext cx="9321606" cy="2860167"/>
          </a:xfrm>
          <a:prstGeom prst="rect">
            <a:avLst/>
          </a:prstGeom>
        </p:spPr>
        <p:txBody>
          <a:bodyPr anchor="t" rtlCol="false" tIns="0" lIns="0" bIns="0" rIns="0">
            <a:spAutoFit/>
          </a:bodyPr>
          <a:lstStyle/>
          <a:p>
            <a:pPr algn="just">
              <a:lnSpc>
                <a:spcPts val="5723"/>
              </a:lnSpc>
            </a:pPr>
            <a:r>
              <a:rPr lang="en-US" sz="3599">
                <a:solidFill>
                  <a:srgbClr val="FFFFFF"/>
                </a:solidFill>
                <a:latin typeface="Tomorrow"/>
                <a:ea typeface="Tomorrow"/>
                <a:cs typeface="Tomorrow"/>
                <a:sym typeface="Tomorrow"/>
              </a:rPr>
              <a:t>Mô hình cũng đã được tích hợp giao diện thân thiện với người dùng, cho phép ghi âm hoặc tải lên các tệp âm thanh để dự đoán cảm xúc.</a:t>
            </a:r>
          </a:p>
        </p:txBody>
      </p:sp>
    </p:spTree>
  </p:cSld>
  <p:clrMapOvr>
    <a:masterClrMapping/>
  </p:clrMapOvr>
  <p:transition spd="fast">
    <p:fade/>
  </p:transition>
</p:sld>
</file>

<file path=ppt/slides/slide1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4902"/>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9754133" y="5329936"/>
            <a:ext cx="6983759" cy="3928364"/>
          </a:xfrm>
          <a:custGeom>
            <a:avLst/>
            <a:gdLst/>
            <a:ahLst/>
            <a:cxnLst/>
            <a:rect r="r" b="b" t="t" l="l"/>
            <a:pathLst>
              <a:path h="3928364" w="6983759">
                <a:moveTo>
                  <a:pt x="0" y="0"/>
                </a:moveTo>
                <a:lnTo>
                  <a:pt x="6983759" y="0"/>
                </a:lnTo>
                <a:lnTo>
                  <a:pt x="6983759" y="3928364"/>
                </a:lnTo>
                <a:lnTo>
                  <a:pt x="0" y="3928364"/>
                </a:lnTo>
                <a:lnTo>
                  <a:pt x="0" y="0"/>
                </a:lnTo>
                <a:close/>
              </a:path>
            </a:pathLst>
          </a:custGeom>
          <a:blipFill>
            <a:blip r:embed="rId5"/>
            <a:stretch>
              <a:fillRect l="0" t="0" r="0" b="0"/>
            </a:stretch>
          </a:blipFill>
        </p:spPr>
      </p:sp>
      <p:sp>
        <p:nvSpPr>
          <p:cNvPr name="TextBox 9" id="9"/>
          <p:cNvSpPr txBox="true"/>
          <p:nvPr/>
        </p:nvSpPr>
        <p:spPr>
          <a:xfrm rot="0">
            <a:off x="830837" y="2254598"/>
            <a:ext cx="16428463" cy="2213610"/>
          </a:xfrm>
          <a:prstGeom prst="rect">
            <a:avLst/>
          </a:prstGeom>
        </p:spPr>
        <p:txBody>
          <a:bodyPr anchor="t" rtlCol="false" tIns="0" lIns="0" bIns="0" rIns="0">
            <a:spAutoFit/>
          </a:bodyPr>
          <a:lstStyle/>
          <a:p>
            <a:pPr algn="just">
              <a:lnSpc>
                <a:spcPts val="5939"/>
              </a:lnSpc>
            </a:pPr>
            <a:r>
              <a:rPr lang="en-US" sz="3599">
                <a:solidFill>
                  <a:srgbClr val="FFFFFF"/>
                </a:solidFill>
                <a:latin typeface="Tomorrow"/>
                <a:ea typeface="Tomorrow"/>
                <a:cs typeface="Tomorrow"/>
                <a:sym typeface="Tomorrow"/>
              </a:rPr>
              <a:t>Mặc dù đạt được nhiều kết quả tích cực trong quá trình kiểm thử, hệ thống vẫn gặp một vài mặt hạn chế như hiệu suất chưa cao khi phân loại các cảm xúc tương đồng.</a:t>
            </a:r>
          </a:p>
        </p:txBody>
      </p:sp>
      <p:sp>
        <p:nvSpPr>
          <p:cNvPr name="TextBox 10" id="10"/>
          <p:cNvSpPr txBox="true"/>
          <p:nvPr/>
        </p:nvSpPr>
        <p:spPr>
          <a:xfrm rot="0">
            <a:off x="830837" y="1217224"/>
            <a:ext cx="3930008"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KẾT LUẬN</a:t>
            </a:r>
          </a:p>
        </p:txBody>
      </p:sp>
      <p:sp>
        <p:nvSpPr>
          <p:cNvPr name="TextBox 11" id="11"/>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2" id="12"/>
          <p:cNvSpPr txBox="true"/>
          <p:nvPr/>
        </p:nvSpPr>
        <p:spPr>
          <a:xfrm rot="0">
            <a:off x="830837" y="4981575"/>
            <a:ext cx="7125226" cy="2966085"/>
          </a:xfrm>
          <a:prstGeom prst="rect">
            <a:avLst/>
          </a:prstGeom>
        </p:spPr>
        <p:txBody>
          <a:bodyPr anchor="t" rtlCol="false" tIns="0" lIns="0" bIns="0" rIns="0">
            <a:spAutoFit/>
          </a:bodyPr>
          <a:lstStyle/>
          <a:p>
            <a:pPr algn="just">
              <a:lnSpc>
                <a:spcPts val="5939"/>
              </a:lnSpc>
            </a:pPr>
            <a:r>
              <a:rPr lang="en-US" sz="3599">
                <a:solidFill>
                  <a:srgbClr val="FFFFFF"/>
                </a:solidFill>
                <a:latin typeface="Tomorrow"/>
                <a:ea typeface="Tomorrow"/>
                <a:cs typeface="Tomorrow"/>
                <a:sym typeface="Tomorrow"/>
              </a:rPr>
              <a:t>Để giải quyết các hạn chế hiện tại và nâng cao chất lượng hệ thống, nhóm sẽ tập trung vào các hướng cải thiện sau.</a:t>
            </a:r>
          </a:p>
        </p:txBody>
      </p:sp>
      <p:sp>
        <p:nvSpPr>
          <p:cNvPr name="TextBox 13" id="13"/>
          <p:cNvSpPr txBox="true"/>
          <p:nvPr/>
        </p:nvSpPr>
        <p:spPr>
          <a:xfrm rot="0">
            <a:off x="11307151" y="4325333"/>
            <a:ext cx="3877722" cy="660273"/>
          </a:xfrm>
          <a:prstGeom prst="rect">
            <a:avLst/>
          </a:prstGeom>
        </p:spPr>
        <p:txBody>
          <a:bodyPr anchor="t" rtlCol="false" tIns="0" lIns="0" bIns="0" rIns="0">
            <a:spAutoFit/>
          </a:bodyPr>
          <a:lstStyle/>
          <a:p>
            <a:pPr algn="ctr">
              <a:lnSpc>
                <a:spcPts val="5405"/>
              </a:lnSpc>
            </a:pPr>
            <a:r>
              <a:rPr lang="en-US" sz="3399">
                <a:solidFill>
                  <a:srgbClr val="FFFA00"/>
                </a:solidFill>
                <a:latin typeface="Tomorrow"/>
                <a:ea typeface="Tomorrow"/>
                <a:cs typeface="Tomorrow"/>
                <a:sym typeface="Tomorrow"/>
              </a:rPr>
              <a:t>Nâng cấp Dataset</a:t>
            </a:r>
          </a:p>
        </p:txBody>
      </p:sp>
    </p:spTree>
  </p:cSld>
  <p:clrMapOvr>
    <a:masterClrMapping/>
  </p:clrMapOvr>
  <p:transition spd="fast">
    <p:fade/>
  </p:transition>
</p:sld>
</file>

<file path=ppt/slides/slide1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4902"/>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30837" y="2254598"/>
            <a:ext cx="16428463" cy="2213610"/>
          </a:xfrm>
          <a:prstGeom prst="rect">
            <a:avLst/>
          </a:prstGeom>
        </p:spPr>
        <p:txBody>
          <a:bodyPr anchor="t" rtlCol="false" tIns="0" lIns="0" bIns="0" rIns="0">
            <a:spAutoFit/>
          </a:bodyPr>
          <a:lstStyle/>
          <a:p>
            <a:pPr algn="just">
              <a:lnSpc>
                <a:spcPts val="5939"/>
              </a:lnSpc>
            </a:pPr>
            <a:r>
              <a:rPr lang="en-US" sz="3599">
                <a:solidFill>
                  <a:srgbClr val="FFFFFF"/>
                </a:solidFill>
                <a:latin typeface="Tomorrow"/>
                <a:ea typeface="Tomorrow"/>
                <a:cs typeface="Tomorrow"/>
                <a:sym typeface="Tomorrow"/>
              </a:rPr>
              <a:t>Mặc dù đạt được nhiều kết quả tích cực trong quá trình kiểm thử, hệ thống vẫn gặp một vài mặt hạn chế như hiệu suất chưa cao khi phân loại các cảm xúc tương đồng.</a:t>
            </a:r>
          </a:p>
        </p:txBody>
      </p:sp>
      <p:sp>
        <p:nvSpPr>
          <p:cNvPr name="TextBox 9" id="9"/>
          <p:cNvSpPr txBox="true"/>
          <p:nvPr/>
        </p:nvSpPr>
        <p:spPr>
          <a:xfrm rot="0">
            <a:off x="830837" y="1217224"/>
            <a:ext cx="3930008"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KẾT LUẬN</a:t>
            </a:r>
          </a:p>
        </p:txBody>
      </p:sp>
      <p:sp>
        <p:nvSpPr>
          <p:cNvPr name="TextBox 10" id="1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1" id="11"/>
          <p:cNvSpPr txBox="true"/>
          <p:nvPr/>
        </p:nvSpPr>
        <p:spPr>
          <a:xfrm rot="0">
            <a:off x="9144000" y="4325333"/>
            <a:ext cx="8380300" cy="660273"/>
          </a:xfrm>
          <a:prstGeom prst="rect">
            <a:avLst/>
          </a:prstGeom>
        </p:spPr>
        <p:txBody>
          <a:bodyPr anchor="t" rtlCol="false" tIns="0" lIns="0" bIns="0" rIns="0">
            <a:spAutoFit/>
          </a:bodyPr>
          <a:lstStyle/>
          <a:p>
            <a:pPr algn="ctr">
              <a:lnSpc>
                <a:spcPts val="5405"/>
              </a:lnSpc>
            </a:pPr>
            <a:r>
              <a:rPr lang="en-US" sz="3399">
                <a:solidFill>
                  <a:srgbClr val="FFFA00"/>
                </a:solidFill>
                <a:latin typeface="Tomorrow"/>
                <a:ea typeface="Tomorrow"/>
                <a:cs typeface="Tomorrow"/>
                <a:sym typeface="Tomorrow"/>
              </a:rPr>
              <a:t>Sử dụng những mô hình mạnh mẽ hơn</a:t>
            </a:r>
          </a:p>
        </p:txBody>
      </p:sp>
      <p:sp>
        <p:nvSpPr>
          <p:cNvPr name="TextBox 12" id="12"/>
          <p:cNvSpPr txBox="true"/>
          <p:nvPr/>
        </p:nvSpPr>
        <p:spPr>
          <a:xfrm rot="0">
            <a:off x="10176655" y="5571569"/>
            <a:ext cx="8882330" cy="2775965"/>
          </a:xfrm>
          <a:prstGeom prst="rect">
            <a:avLst/>
          </a:prstGeom>
        </p:spPr>
        <p:txBody>
          <a:bodyPr anchor="t" rtlCol="false" tIns="0" lIns="0" bIns="0" rIns="0">
            <a:spAutoFit/>
          </a:bodyPr>
          <a:lstStyle/>
          <a:p>
            <a:pPr algn="just" marL="604523" indent="-302261" lvl="1">
              <a:lnSpc>
                <a:spcPts val="4452"/>
              </a:lnSpc>
              <a:buFont typeface="Arial"/>
              <a:buChar char="•"/>
            </a:pPr>
            <a:r>
              <a:rPr lang="en-US" sz="2800">
                <a:solidFill>
                  <a:srgbClr val="FFFFFF"/>
                </a:solidFill>
                <a:latin typeface="Tomorrow"/>
                <a:ea typeface="Tomorrow"/>
                <a:cs typeface="Tomorrow"/>
                <a:sym typeface="Tomorrow"/>
              </a:rPr>
              <a:t>Recurrent Neural Networks (RNNs)</a:t>
            </a:r>
          </a:p>
          <a:p>
            <a:pPr algn="just" marL="604523" indent="-302261" lvl="1">
              <a:lnSpc>
                <a:spcPts val="4452"/>
              </a:lnSpc>
              <a:buFont typeface="Arial"/>
              <a:buChar char="•"/>
            </a:pPr>
            <a:r>
              <a:rPr lang="en-US" sz="2800">
                <a:solidFill>
                  <a:srgbClr val="FFFFFF"/>
                </a:solidFill>
                <a:latin typeface="Tomorrow"/>
                <a:ea typeface="Tomorrow"/>
                <a:cs typeface="Tomorrow"/>
                <a:sym typeface="Tomorrow"/>
              </a:rPr>
              <a:t>Long Short-Term Memory (LSTMs)</a:t>
            </a:r>
          </a:p>
          <a:p>
            <a:pPr algn="just" marL="604523" indent="-302261" lvl="1">
              <a:lnSpc>
                <a:spcPts val="4452"/>
              </a:lnSpc>
              <a:buFont typeface="Arial"/>
              <a:buChar char="•"/>
            </a:pPr>
            <a:r>
              <a:rPr lang="en-US" sz="2800">
                <a:solidFill>
                  <a:srgbClr val="FFFFFF"/>
                </a:solidFill>
                <a:latin typeface="Tomorrow"/>
                <a:ea typeface="Tomorrow"/>
                <a:cs typeface="Tomorrow"/>
                <a:sym typeface="Tomorrow"/>
              </a:rPr>
              <a:t>Transformer-based Models</a:t>
            </a:r>
          </a:p>
          <a:p>
            <a:pPr algn="just">
              <a:lnSpc>
                <a:spcPts val="4452"/>
              </a:lnSpc>
            </a:pPr>
          </a:p>
          <a:p>
            <a:pPr algn="just">
              <a:lnSpc>
                <a:spcPts val="4452"/>
              </a:lnSpc>
            </a:pPr>
          </a:p>
        </p:txBody>
      </p:sp>
      <p:sp>
        <p:nvSpPr>
          <p:cNvPr name="TextBox 13" id="13"/>
          <p:cNvSpPr txBox="true"/>
          <p:nvPr/>
        </p:nvSpPr>
        <p:spPr>
          <a:xfrm rot="0">
            <a:off x="830837" y="4981575"/>
            <a:ext cx="7125226" cy="2966085"/>
          </a:xfrm>
          <a:prstGeom prst="rect">
            <a:avLst/>
          </a:prstGeom>
        </p:spPr>
        <p:txBody>
          <a:bodyPr anchor="t" rtlCol="false" tIns="0" lIns="0" bIns="0" rIns="0">
            <a:spAutoFit/>
          </a:bodyPr>
          <a:lstStyle/>
          <a:p>
            <a:pPr algn="just">
              <a:lnSpc>
                <a:spcPts val="5939"/>
              </a:lnSpc>
            </a:pPr>
            <a:r>
              <a:rPr lang="en-US" sz="3599">
                <a:solidFill>
                  <a:srgbClr val="FFFFFF"/>
                </a:solidFill>
                <a:latin typeface="Tomorrow"/>
                <a:ea typeface="Tomorrow"/>
                <a:cs typeface="Tomorrow"/>
                <a:sym typeface="Tomorrow"/>
              </a:rPr>
              <a:t>Để giải quyết các hạn chế hiện tại và nâng cao chất lượng hệ thống, nhóm sẽ tập trung vào các hướng cải thiện sau.</a:t>
            </a:r>
          </a:p>
        </p:txBody>
      </p:sp>
    </p:spTree>
  </p:cSld>
  <p:clrMapOvr>
    <a:masterClrMapping/>
  </p:clrMapOvr>
  <p:transition spd="fast">
    <p:fade/>
  </p:transition>
</p:sld>
</file>

<file path=ppt/slides/slide1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4902"/>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30837" y="2254598"/>
            <a:ext cx="16428463" cy="2213610"/>
          </a:xfrm>
          <a:prstGeom prst="rect">
            <a:avLst/>
          </a:prstGeom>
        </p:spPr>
        <p:txBody>
          <a:bodyPr anchor="t" rtlCol="false" tIns="0" lIns="0" bIns="0" rIns="0">
            <a:spAutoFit/>
          </a:bodyPr>
          <a:lstStyle/>
          <a:p>
            <a:pPr algn="just">
              <a:lnSpc>
                <a:spcPts val="5939"/>
              </a:lnSpc>
            </a:pPr>
            <a:r>
              <a:rPr lang="en-US" sz="3599">
                <a:solidFill>
                  <a:srgbClr val="FFFFFF"/>
                </a:solidFill>
                <a:latin typeface="Tomorrow"/>
                <a:ea typeface="Tomorrow"/>
                <a:cs typeface="Tomorrow"/>
                <a:sym typeface="Tomorrow"/>
              </a:rPr>
              <a:t>Đây là một lĩnh vực nghiên cứu đầy tiềm năng, mở ra cơ hội ứng dụng trí tuệ nhân tạo vào cuộc sống, hứa hẹn mang lại những giải pháp đột phá giúp đời sống con người ngày càng cải thiện.</a:t>
            </a:r>
          </a:p>
        </p:txBody>
      </p:sp>
      <p:sp>
        <p:nvSpPr>
          <p:cNvPr name="TextBox 9" id="9"/>
          <p:cNvSpPr txBox="true"/>
          <p:nvPr/>
        </p:nvSpPr>
        <p:spPr>
          <a:xfrm rot="0">
            <a:off x="830837" y="1217224"/>
            <a:ext cx="3930008"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KẾT LUẬN</a:t>
            </a:r>
          </a:p>
        </p:txBody>
      </p:sp>
      <p:sp>
        <p:nvSpPr>
          <p:cNvPr name="TextBox 10" id="1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grpSp>
        <p:nvGrpSpPr>
          <p:cNvPr name="Group 11" id="11"/>
          <p:cNvGrpSpPr/>
          <p:nvPr/>
        </p:nvGrpSpPr>
        <p:grpSpPr>
          <a:xfrm rot="0">
            <a:off x="1048092" y="4681419"/>
            <a:ext cx="7425505" cy="5114925"/>
            <a:chOff x="0" y="0"/>
            <a:chExt cx="9900674" cy="6819901"/>
          </a:xfrm>
        </p:grpSpPr>
        <p:sp>
          <p:nvSpPr>
            <p:cNvPr name="Freeform 12" id="12"/>
            <p:cNvSpPr/>
            <p:nvPr/>
          </p:nvSpPr>
          <p:spPr>
            <a:xfrm flipH="false" flipV="false" rot="0">
              <a:off x="0" y="0"/>
              <a:ext cx="9900674" cy="5314908"/>
            </a:xfrm>
            <a:custGeom>
              <a:avLst/>
              <a:gdLst/>
              <a:ahLst/>
              <a:cxnLst/>
              <a:rect r="r" b="b" t="t" l="l"/>
              <a:pathLst>
                <a:path h="5314908" w="9900674">
                  <a:moveTo>
                    <a:pt x="0" y="0"/>
                  </a:moveTo>
                  <a:lnTo>
                    <a:pt x="9900674" y="0"/>
                  </a:lnTo>
                  <a:lnTo>
                    <a:pt x="9900674" y="5314908"/>
                  </a:lnTo>
                  <a:lnTo>
                    <a:pt x="0" y="5314908"/>
                  </a:lnTo>
                  <a:lnTo>
                    <a:pt x="0" y="0"/>
                  </a:lnTo>
                  <a:close/>
                </a:path>
              </a:pathLst>
            </a:custGeom>
            <a:blipFill>
              <a:blip r:embed="rId5"/>
              <a:stretch>
                <a:fillRect l="-11619" t="0" r="-1694" b="0"/>
              </a:stretch>
            </a:blipFill>
          </p:spPr>
        </p:sp>
        <p:sp>
          <p:nvSpPr>
            <p:cNvPr name="TextBox 13" id="13"/>
            <p:cNvSpPr txBox="true"/>
            <p:nvPr/>
          </p:nvSpPr>
          <p:spPr>
            <a:xfrm rot="0">
              <a:off x="490772" y="5641685"/>
              <a:ext cx="9187655" cy="1178216"/>
            </a:xfrm>
            <a:prstGeom prst="rect">
              <a:avLst/>
            </a:prstGeom>
          </p:spPr>
          <p:txBody>
            <a:bodyPr anchor="t" rtlCol="false" tIns="0" lIns="0" bIns="0" rIns="0">
              <a:spAutoFit/>
            </a:bodyPr>
            <a:lstStyle/>
            <a:p>
              <a:pPr algn="ctr">
                <a:lnSpc>
                  <a:spcPts val="3478"/>
                </a:lnSpc>
              </a:pPr>
              <a:r>
                <a:rPr lang="en-US" sz="3050">
                  <a:solidFill>
                    <a:srgbClr val="FDFB52"/>
                  </a:solidFill>
                  <a:latin typeface="Tomorrow"/>
                  <a:ea typeface="Tomorrow"/>
                  <a:cs typeface="Tomorrow"/>
                  <a:sym typeface="Tomorrow"/>
                </a:rPr>
                <a:t>Hệ thống nhận diện cảm xúc giọng nói ngăn chặn các sự số an ninh</a:t>
              </a:r>
            </a:p>
          </p:txBody>
        </p:sp>
      </p:grpSp>
      <p:grpSp>
        <p:nvGrpSpPr>
          <p:cNvPr name="Group 14" id="14"/>
          <p:cNvGrpSpPr/>
          <p:nvPr/>
        </p:nvGrpSpPr>
        <p:grpSpPr>
          <a:xfrm rot="0">
            <a:off x="9461986" y="4681419"/>
            <a:ext cx="7797314" cy="5114925"/>
            <a:chOff x="0" y="0"/>
            <a:chExt cx="10396419" cy="6819901"/>
          </a:xfrm>
        </p:grpSpPr>
        <p:sp>
          <p:nvSpPr>
            <p:cNvPr name="Freeform 15" id="15"/>
            <p:cNvSpPr/>
            <p:nvPr/>
          </p:nvSpPr>
          <p:spPr>
            <a:xfrm flipH="false" flipV="false" rot="0">
              <a:off x="0" y="0"/>
              <a:ext cx="10396419" cy="5393142"/>
            </a:xfrm>
            <a:custGeom>
              <a:avLst/>
              <a:gdLst/>
              <a:ahLst/>
              <a:cxnLst/>
              <a:rect r="r" b="b" t="t" l="l"/>
              <a:pathLst>
                <a:path h="5393142" w="10396419">
                  <a:moveTo>
                    <a:pt x="0" y="0"/>
                  </a:moveTo>
                  <a:lnTo>
                    <a:pt x="10396419" y="0"/>
                  </a:lnTo>
                  <a:lnTo>
                    <a:pt x="10396419" y="5393142"/>
                  </a:lnTo>
                  <a:lnTo>
                    <a:pt x="0" y="5393142"/>
                  </a:lnTo>
                  <a:lnTo>
                    <a:pt x="0" y="0"/>
                  </a:lnTo>
                  <a:close/>
                </a:path>
              </a:pathLst>
            </a:custGeom>
            <a:blipFill>
              <a:blip r:embed="rId6"/>
              <a:stretch>
                <a:fillRect l="0" t="0" r="0" b="0"/>
              </a:stretch>
            </a:blipFill>
          </p:spPr>
        </p:sp>
        <p:sp>
          <p:nvSpPr>
            <p:cNvPr name="TextBox 16" id="16"/>
            <p:cNvSpPr txBox="true"/>
            <p:nvPr/>
          </p:nvSpPr>
          <p:spPr>
            <a:xfrm rot="0">
              <a:off x="536762" y="5714924"/>
              <a:ext cx="9322895" cy="1104977"/>
            </a:xfrm>
            <a:prstGeom prst="rect">
              <a:avLst/>
            </a:prstGeom>
          </p:spPr>
          <p:txBody>
            <a:bodyPr anchor="t" rtlCol="false" tIns="0" lIns="0" bIns="0" rIns="0">
              <a:spAutoFit/>
            </a:bodyPr>
            <a:lstStyle/>
            <a:p>
              <a:pPr algn="ctr">
                <a:lnSpc>
                  <a:spcPts val="3270"/>
                </a:lnSpc>
              </a:pPr>
              <a:r>
                <a:rPr lang="en-US" sz="2868">
                  <a:solidFill>
                    <a:srgbClr val="FDFB52"/>
                  </a:solidFill>
                  <a:latin typeface="Tomorrow"/>
                  <a:ea typeface="Tomorrow"/>
                  <a:cs typeface="Tomorrow"/>
                  <a:sym typeface="Tomorrow"/>
                </a:rPr>
                <a:t>Hệ thống nhận diện cảm xúc qua giọng nói trong y tế</a:t>
              </a:r>
            </a:p>
          </p:txBody>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Freeform 6" id="6"/>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Freeform 8" id="8"/>
          <p:cNvSpPr/>
          <p:nvPr/>
        </p:nvSpPr>
        <p:spPr>
          <a:xfrm flipH="false" flipV="false" rot="0">
            <a:off x="282416" y="5819349"/>
            <a:ext cx="17782663" cy="4134469"/>
          </a:xfrm>
          <a:custGeom>
            <a:avLst/>
            <a:gdLst/>
            <a:ahLst/>
            <a:cxnLst/>
            <a:rect r="r" b="b" t="t" l="l"/>
            <a:pathLst>
              <a:path h="4134469" w="17782663">
                <a:moveTo>
                  <a:pt x="0" y="0"/>
                </a:moveTo>
                <a:lnTo>
                  <a:pt x="17782663" y="0"/>
                </a:lnTo>
                <a:lnTo>
                  <a:pt x="17782663" y="4134470"/>
                </a:lnTo>
                <a:lnTo>
                  <a:pt x="0" y="4134470"/>
                </a:lnTo>
                <a:lnTo>
                  <a:pt x="0" y="0"/>
                </a:lnTo>
                <a:close/>
              </a:path>
            </a:pathLst>
          </a:custGeom>
          <a:blipFill>
            <a:blip r:embed="rId5"/>
            <a:stretch>
              <a:fillRect l="0" t="0" r="0" b="0"/>
            </a:stretch>
          </a:blipFill>
          <a:ln w="38100" cap="sq">
            <a:solidFill>
              <a:srgbClr val="FFFFFF"/>
            </a:solidFill>
            <a:prstDash val="solid"/>
            <a:miter/>
          </a:ln>
        </p:spPr>
      </p:sp>
      <p:sp>
        <p:nvSpPr>
          <p:cNvPr name="TextBox 9" id="9"/>
          <p:cNvSpPr txBox="true"/>
          <p:nvPr/>
        </p:nvSpPr>
        <p:spPr>
          <a:xfrm rot="0">
            <a:off x="1028055" y="6164083"/>
            <a:ext cx="16423979" cy="3311652"/>
          </a:xfrm>
          <a:prstGeom prst="rect">
            <a:avLst/>
          </a:prstGeom>
        </p:spPr>
        <p:txBody>
          <a:bodyPr anchor="t" rtlCol="false" tIns="0" lIns="0" bIns="0" rIns="0">
            <a:spAutoFit/>
          </a:bodyPr>
          <a:lstStyle/>
          <a:p>
            <a:pPr algn="just">
              <a:lnSpc>
                <a:spcPts val="5303"/>
              </a:lnSpc>
            </a:pPr>
            <a:r>
              <a:rPr lang="en-US" sz="3399">
                <a:solidFill>
                  <a:srgbClr val="FBFBFB"/>
                </a:solidFill>
                <a:latin typeface="Tomorrow"/>
                <a:ea typeface="Tomorrow"/>
                <a:cs typeface="Tomorrow"/>
                <a:sym typeface="Tomorrow"/>
              </a:rPr>
              <a:t>Hàm này nhận vào một đường dẫn tệp âm thanh </a:t>
            </a:r>
            <a:r>
              <a:rPr lang="en-US" sz="3399">
                <a:solidFill>
                  <a:srgbClr val="47C5FB"/>
                </a:solidFill>
                <a:latin typeface="Tomorrow"/>
                <a:ea typeface="Tomorrow"/>
                <a:cs typeface="Tomorrow"/>
                <a:sym typeface="Tomorrow"/>
              </a:rPr>
              <a:t>file_name</a:t>
            </a:r>
            <a:r>
              <a:rPr lang="en-US" sz="3399">
                <a:solidFill>
                  <a:srgbClr val="FBFBFB"/>
                </a:solidFill>
                <a:latin typeface="Tomorrow"/>
                <a:ea typeface="Tomorrow"/>
                <a:cs typeface="Tomorrow"/>
                <a:sym typeface="Tomorrow"/>
              </a:rPr>
              <a:t> và trả về các đặc trưng âm thanh như </a:t>
            </a:r>
            <a:r>
              <a:rPr lang="en-US" sz="3399">
                <a:solidFill>
                  <a:srgbClr val="47C5FB"/>
                </a:solidFill>
                <a:latin typeface="Tomorrow"/>
                <a:ea typeface="Tomorrow"/>
                <a:cs typeface="Tomorrow"/>
                <a:sym typeface="Tomorrow"/>
              </a:rPr>
              <a:t>MFCCs</a:t>
            </a:r>
            <a:r>
              <a:rPr lang="en-US" sz="3399">
                <a:solidFill>
                  <a:srgbClr val="FBFBFB"/>
                </a:solidFill>
                <a:latin typeface="Tomorrow"/>
                <a:ea typeface="Tomorrow"/>
                <a:cs typeface="Tomorrow"/>
                <a:sym typeface="Tomorrow"/>
              </a:rPr>
              <a:t>, </a:t>
            </a:r>
            <a:r>
              <a:rPr lang="en-US" sz="3399">
                <a:solidFill>
                  <a:srgbClr val="47C5FB"/>
                </a:solidFill>
                <a:latin typeface="Tomorrow"/>
                <a:ea typeface="Tomorrow"/>
                <a:cs typeface="Tomorrow"/>
                <a:sym typeface="Tomorrow"/>
              </a:rPr>
              <a:t>Chroma</a:t>
            </a:r>
            <a:r>
              <a:rPr lang="en-US" sz="3399">
                <a:solidFill>
                  <a:srgbClr val="FBFBFB"/>
                </a:solidFill>
                <a:latin typeface="Tomorrow"/>
                <a:ea typeface="Tomorrow"/>
                <a:cs typeface="Tomorrow"/>
                <a:sym typeface="Tomorrow"/>
              </a:rPr>
              <a:t>, </a:t>
            </a:r>
            <a:r>
              <a:rPr lang="en-US" sz="3399">
                <a:solidFill>
                  <a:srgbClr val="47C5FB"/>
                </a:solidFill>
                <a:latin typeface="Tomorrow"/>
                <a:ea typeface="Tomorrow"/>
                <a:cs typeface="Tomorrow"/>
                <a:sym typeface="Tomorrow"/>
              </a:rPr>
              <a:t>Mel Spectrogram</a:t>
            </a:r>
            <a:r>
              <a:rPr lang="en-US" sz="3399">
                <a:solidFill>
                  <a:srgbClr val="FBFBFB"/>
                </a:solidFill>
                <a:latin typeface="Tomorrow"/>
                <a:ea typeface="Tomorrow"/>
                <a:cs typeface="Tomorrow"/>
                <a:sym typeface="Tomorrow"/>
              </a:rPr>
              <a:t>, </a:t>
            </a:r>
            <a:r>
              <a:rPr lang="en-US" sz="3399">
                <a:solidFill>
                  <a:srgbClr val="47C5FB"/>
                </a:solidFill>
                <a:latin typeface="Tomorrow"/>
                <a:ea typeface="Tomorrow"/>
                <a:cs typeface="Tomorrow"/>
                <a:sym typeface="Tomorrow"/>
              </a:rPr>
              <a:t>Spectral Contrast</a:t>
            </a:r>
            <a:r>
              <a:rPr lang="en-US" sz="3399">
                <a:solidFill>
                  <a:srgbClr val="FBFBFB"/>
                </a:solidFill>
                <a:latin typeface="Tomorrow"/>
                <a:ea typeface="Tomorrow"/>
                <a:cs typeface="Tomorrow"/>
                <a:sym typeface="Tomorrow"/>
              </a:rPr>
              <a:t> và </a:t>
            </a:r>
            <a:r>
              <a:rPr lang="en-US" sz="3399">
                <a:solidFill>
                  <a:srgbClr val="47C5FB"/>
                </a:solidFill>
                <a:latin typeface="Tomorrow"/>
                <a:ea typeface="Tomorrow"/>
                <a:cs typeface="Tomorrow"/>
                <a:sym typeface="Tomorrow"/>
              </a:rPr>
              <a:t>Tonnetz</a:t>
            </a:r>
            <a:r>
              <a:rPr lang="en-US" sz="3399">
                <a:solidFill>
                  <a:srgbClr val="FBFBFB"/>
                </a:solidFill>
                <a:latin typeface="Tomorrow"/>
                <a:ea typeface="Tomorrow"/>
                <a:cs typeface="Tomorrow"/>
                <a:sym typeface="Tomorrow"/>
              </a:rPr>
              <a:t>. Các đặc trưng này được sử dụng để phân tích tín hiệu âm thanh và phục vụ cho quá trình huấn luyện và đưa ra dự đoán của mô hình.</a:t>
            </a:r>
          </a:p>
          <a:p>
            <a:pPr algn="just">
              <a:lnSpc>
                <a:spcPts val="5303"/>
              </a:lnSpc>
            </a:pPr>
          </a:p>
        </p:txBody>
      </p:sp>
    </p:spTree>
  </p:cSld>
  <p:clrMapOvr>
    <a:masterClrMapping/>
  </p:clrMapOvr>
  <p:transition spd="fast">
    <p:fade/>
  </p:transition>
</p:sld>
</file>

<file path=ppt/slides/slide1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AutoShape 3" id="3"/>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5" id="5"/>
          <p:cNvSpPr txBox="true"/>
          <p:nvPr/>
        </p:nvSpPr>
        <p:spPr>
          <a:xfrm rot="0">
            <a:off x="3209673" y="4203742"/>
            <a:ext cx="11868655" cy="1283736"/>
          </a:xfrm>
          <a:prstGeom prst="rect">
            <a:avLst/>
          </a:prstGeom>
        </p:spPr>
        <p:txBody>
          <a:bodyPr anchor="t" rtlCol="false" tIns="0" lIns="0" bIns="0" rIns="0">
            <a:spAutoFit/>
          </a:bodyPr>
          <a:lstStyle/>
          <a:p>
            <a:pPr algn="ctr">
              <a:lnSpc>
                <a:spcPts val="9989"/>
              </a:lnSpc>
            </a:pPr>
            <a:r>
              <a:rPr lang="en-US" sz="8840">
                <a:solidFill>
                  <a:srgbClr val="FFFFFF"/>
                </a:solidFill>
                <a:latin typeface="Mokoto"/>
                <a:ea typeface="Mokoto"/>
                <a:cs typeface="Mokoto"/>
                <a:sym typeface="Mokoto"/>
              </a:rPr>
              <a:t>Thank You</a:t>
            </a:r>
          </a:p>
        </p:txBody>
      </p:sp>
      <p:sp>
        <p:nvSpPr>
          <p:cNvPr name="TextBox 6" id="6"/>
          <p:cNvSpPr txBox="true"/>
          <p:nvPr/>
        </p:nvSpPr>
        <p:spPr>
          <a:xfrm rot="0">
            <a:off x="3515306" y="5433649"/>
            <a:ext cx="11257388" cy="706760"/>
          </a:xfrm>
          <a:prstGeom prst="rect">
            <a:avLst/>
          </a:prstGeom>
        </p:spPr>
        <p:txBody>
          <a:bodyPr anchor="t" rtlCol="false" tIns="0" lIns="0" bIns="0" rIns="0">
            <a:spAutoFit/>
          </a:bodyPr>
          <a:lstStyle/>
          <a:p>
            <a:pPr algn="ctr">
              <a:lnSpc>
                <a:spcPts val="5318"/>
              </a:lnSpc>
            </a:pPr>
            <a:r>
              <a:rPr lang="en-US" b="true" sz="3798" spc="379">
                <a:solidFill>
                  <a:srgbClr val="FFFFFF"/>
                </a:solidFill>
                <a:latin typeface="Helvetica World Bold"/>
                <a:ea typeface="Helvetica World Bold"/>
                <a:cs typeface="Helvetica World Bold"/>
                <a:sym typeface="Helvetica World Bold"/>
              </a:rPr>
              <a:t>FOR YOUR ATTENTION</a:t>
            </a:r>
          </a:p>
        </p:txBody>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fast">
    <p:fade/>
  </p:transition>
</p:sld>
</file>

<file path=ppt/slides/slide12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35321" y="3694350"/>
            <a:ext cx="16423979" cy="4645152"/>
          </a:xfrm>
          <a:prstGeom prst="rect">
            <a:avLst/>
          </a:prstGeom>
        </p:spPr>
        <p:txBody>
          <a:bodyPr anchor="t" rtlCol="false" tIns="0" lIns="0" bIns="0" rIns="0">
            <a:spAutoFit/>
          </a:bodyPr>
          <a:lstStyle/>
          <a:p>
            <a:pPr algn="just">
              <a:lnSpc>
                <a:spcPts val="5303"/>
              </a:lnSpc>
            </a:pPr>
            <a:r>
              <a:rPr lang="en-US" sz="3399">
                <a:solidFill>
                  <a:srgbClr val="FBFBFB"/>
                </a:solidFill>
                <a:latin typeface="Tomorrow"/>
                <a:ea typeface="Tomorrow"/>
                <a:cs typeface="Tomorrow"/>
                <a:sym typeface="Tomorrow"/>
              </a:rPr>
              <a:t>Đầu tiên, chương trình sẽ đọc tệp âm thanh và chuyển đổi dữ liệu âm thanh thành một mảng 1 chiều </a:t>
            </a:r>
            <a:r>
              <a:rPr lang="en-US" sz="3399">
                <a:solidFill>
                  <a:srgbClr val="00B5F8"/>
                </a:solidFill>
                <a:latin typeface="Tomorrow"/>
                <a:ea typeface="Tomorrow"/>
                <a:cs typeface="Tomorrow"/>
                <a:sym typeface="Tomorrow"/>
              </a:rPr>
              <a:t>(X)</a:t>
            </a:r>
            <a:r>
              <a:rPr lang="en-US" sz="3399">
                <a:solidFill>
                  <a:srgbClr val="FBFBFB"/>
                </a:solidFill>
                <a:latin typeface="Tomorrow"/>
                <a:ea typeface="Tomorrow"/>
                <a:cs typeface="Tomorrow"/>
                <a:sym typeface="Tomorrow"/>
              </a:rPr>
              <a:t>. Mỗi giá trị trong mảng này đại diện cho biên độ của tín hiệu âm thanh tại một thời điểm cụ thể, phản ánh mức độ dao động của sóng âm tại thời điểm đó. Cùng với mảng tín hiệu, tốc độ lấy mẫu </a:t>
            </a:r>
            <a:r>
              <a:rPr lang="en-US" sz="3399">
                <a:solidFill>
                  <a:srgbClr val="00B5F8"/>
                </a:solidFill>
                <a:latin typeface="Tomorrow"/>
                <a:ea typeface="Tomorrow"/>
                <a:cs typeface="Tomorrow"/>
                <a:sym typeface="Tomorrow"/>
              </a:rPr>
              <a:t>(sample_rate)</a:t>
            </a:r>
            <a:r>
              <a:rPr lang="en-US" sz="3399">
                <a:solidFill>
                  <a:srgbClr val="FBFBFB"/>
                </a:solidFill>
                <a:latin typeface="Tomorrow"/>
                <a:ea typeface="Tomorrow"/>
                <a:cs typeface="Tomorrow"/>
                <a:sym typeface="Tomorrow"/>
              </a:rPr>
              <a:t> cũng được lưu lại. Đây là thông số quan trọng, chỉ ra số lượng mẫu âm thanh được lấy trong một giây.</a:t>
            </a:r>
          </a:p>
          <a:p>
            <a:pPr algn="just">
              <a:lnSpc>
                <a:spcPts val="5303"/>
              </a:lnSpc>
            </a:pPr>
          </a:p>
        </p:txBody>
      </p:sp>
      <p:sp>
        <p:nvSpPr>
          <p:cNvPr name="TextBox 9" id="9"/>
          <p:cNvSpPr txBox="true"/>
          <p:nvPr/>
        </p:nvSpPr>
        <p:spPr>
          <a:xfrm rot="0">
            <a:off x="806746" y="1837826"/>
            <a:ext cx="11422522"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Trích xuất đặc trưng</a:t>
            </a:r>
          </a:p>
        </p:txBody>
      </p:sp>
      <p:sp>
        <p:nvSpPr>
          <p:cNvPr name="TextBox 10" id="1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42271" y="4102740"/>
            <a:ext cx="13003457" cy="5461452"/>
          </a:xfrm>
          <a:custGeom>
            <a:avLst/>
            <a:gdLst/>
            <a:ahLst/>
            <a:cxnLst/>
            <a:rect r="r" b="b" t="t" l="l"/>
            <a:pathLst>
              <a:path h="5461452" w="13003457">
                <a:moveTo>
                  <a:pt x="0" y="0"/>
                </a:moveTo>
                <a:lnTo>
                  <a:pt x="13003458" y="0"/>
                </a:lnTo>
                <a:lnTo>
                  <a:pt x="13003458" y="5461452"/>
                </a:lnTo>
                <a:lnTo>
                  <a:pt x="0" y="5461452"/>
                </a:lnTo>
                <a:lnTo>
                  <a:pt x="0" y="0"/>
                </a:lnTo>
                <a:close/>
              </a:path>
            </a:pathLst>
          </a:custGeom>
          <a:blipFill>
            <a:blip r:embed="rId5"/>
            <a:stretch>
              <a:fillRect l="0" t="0" r="0" b="0"/>
            </a:stretch>
          </a:blipFill>
        </p:spPr>
      </p:sp>
      <p:sp>
        <p:nvSpPr>
          <p:cNvPr name="TextBox 9" id="9"/>
          <p:cNvSpPr txBox="true"/>
          <p:nvPr/>
        </p:nvSpPr>
        <p:spPr>
          <a:xfrm rot="0">
            <a:off x="806746" y="1536661"/>
            <a:ext cx="11422522"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Trích xuất đặc trưng</a:t>
            </a:r>
          </a:p>
        </p:txBody>
      </p:sp>
      <p:sp>
        <p:nvSpPr>
          <p:cNvPr name="TextBox 10" id="1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1" id="11"/>
          <p:cNvSpPr txBox="true"/>
          <p:nvPr/>
        </p:nvSpPr>
        <p:spPr>
          <a:xfrm rot="0">
            <a:off x="806746" y="2916935"/>
            <a:ext cx="16423979" cy="1311402"/>
          </a:xfrm>
          <a:prstGeom prst="rect">
            <a:avLst/>
          </a:prstGeom>
        </p:spPr>
        <p:txBody>
          <a:bodyPr anchor="t" rtlCol="false" tIns="0" lIns="0" bIns="0" rIns="0">
            <a:spAutoFit/>
          </a:bodyPr>
          <a:lstStyle/>
          <a:p>
            <a:pPr algn="just">
              <a:lnSpc>
                <a:spcPts val="5303"/>
              </a:lnSpc>
            </a:pPr>
            <a:r>
              <a:rPr lang="en-US" sz="3399">
                <a:solidFill>
                  <a:srgbClr val="FBFBFB"/>
                </a:solidFill>
                <a:latin typeface="Tomorrow"/>
                <a:ea typeface="Tomorrow"/>
                <a:cs typeface="Tomorrow"/>
                <a:sym typeface="Tomorrow"/>
              </a:rPr>
              <a:t> Minh họa về sự thay đổi biên độ âm thanh theo thời gian và theo số lượng mẫu:</a:t>
            </a:r>
          </a:p>
          <a:p>
            <a:pPr algn="just">
              <a:lnSpc>
                <a:spcPts val="5303"/>
              </a:lnSpc>
            </a:pP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a:p>
              <a:pPr algn="ctr">
                <a:lnSpc>
                  <a:spcPts val="2879"/>
                </a:lnSpc>
              </a:pPr>
            </a:p>
            <a:p>
              <a:pPr algn="ctr">
                <a:lnSpc>
                  <a:spcPts val="2879"/>
                </a:lnSpc>
              </a:pPr>
            </a:p>
            <a:p>
              <a:pPr algn="ctr">
                <a:lnSpc>
                  <a:spcPts val="2879"/>
                </a:lnSpc>
              </a:pPr>
            </a:p>
            <a:p>
              <a:pPr algn="ctr">
                <a:lnSpc>
                  <a:spcPts val="2879"/>
                </a:lnSpc>
              </a:pPr>
            </a:p>
            <a:p>
              <a:pPr algn="ctr">
                <a:lnSpc>
                  <a:spcPts val="2879"/>
                </a:lnSpc>
              </a:pPr>
            </a:p>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9" id="9"/>
          <p:cNvSpPr txBox="true"/>
          <p:nvPr/>
        </p:nvSpPr>
        <p:spPr>
          <a:xfrm rot="0">
            <a:off x="932011" y="3308837"/>
            <a:ext cx="16327289" cy="7978902"/>
          </a:xfrm>
          <a:prstGeom prst="rect">
            <a:avLst/>
          </a:prstGeom>
        </p:spPr>
        <p:txBody>
          <a:bodyPr anchor="t" rtlCol="false" tIns="0" lIns="0" bIns="0" rIns="0">
            <a:spAutoFit/>
          </a:bodyPr>
          <a:lstStyle/>
          <a:p>
            <a:pPr algn="just">
              <a:lnSpc>
                <a:spcPts val="5303"/>
              </a:lnSpc>
            </a:pPr>
            <a:r>
              <a:rPr lang="en-US" sz="3399">
                <a:solidFill>
                  <a:srgbClr val="FBFBFB"/>
                </a:solidFill>
                <a:latin typeface="Tomorrow"/>
                <a:ea typeface="Tomorrow"/>
                <a:cs typeface="Tomorrow"/>
                <a:sym typeface="Tomorrow"/>
              </a:rPr>
              <a:t>Tiếp đó, ta sử dụng phương pháp </a:t>
            </a:r>
            <a:r>
              <a:rPr lang="en-US" sz="3399">
                <a:solidFill>
                  <a:srgbClr val="FDFB52"/>
                </a:solidFill>
                <a:latin typeface="Tomorrow"/>
                <a:ea typeface="Tomorrow"/>
                <a:cs typeface="Tomorrow"/>
                <a:sym typeface="Tomorrow"/>
              </a:rPr>
              <a:t>STFT (Short-Time Fourier Transform)</a:t>
            </a:r>
            <a:r>
              <a:rPr lang="en-US" sz="3399">
                <a:solidFill>
                  <a:srgbClr val="10D3F9"/>
                </a:solidFill>
                <a:latin typeface="Tomorrow"/>
                <a:ea typeface="Tomorrow"/>
                <a:cs typeface="Tomorrow"/>
                <a:sym typeface="Tomorrow"/>
              </a:rPr>
              <a:t> </a:t>
            </a:r>
            <a:r>
              <a:rPr lang="en-US" sz="3399">
                <a:solidFill>
                  <a:srgbClr val="FBFBFB"/>
                </a:solidFill>
                <a:latin typeface="Tomorrow"/>
                <a:ea typeface="Tomorrow"/>
                <a:cs typeface="Tomorrow"/>
                <a:sym typeface="Tomorrow"/>
              </a:rPr>
              <a:t>để phân tích tín hiệu âm thanh thành các thành phần tần số theo thời gian. </a:t>
            </a:r>
          </a:p>
          <a:p>
            <a:pPr algn="just">
              <a:lnSpc>
                <a:spcPts val="5303"/>
              </a:lnSpc>
            </a:pPr>
            <a:r>
              <a:rPr lang="en-US" sz="3399">
                <a:solidFill>
                  <a:srgbClr val="FDFB52"/>
                </a:solidFill>
                <a:latin typeface="Tomorrow"/>
                <a:ea typeface="Tomorrow"/>
                <a:cs typeface="Tomorrow"/>
                <a:sym typeface="Tomorrow"/>
              </a:rPr>
              <a:t>STFT</a:t>
            </a:r>
            <a:r>
              <a:rPr lang="en-US" sz="3399">
                <a:solidFill>
                  <a:srgbClr val="FBFBFB"/>
                </a:solidFill>
                <a:latin typeface="Tomorrow"/>
                <a:ea typeface="Tomorrow"/>
                <a:cs typeface="Tomorrow"/>
                <a:sym typeface="Tomorrow"/>
              </a:rPr>
              <a:t> chia tín hiệu âm thanh thành các đoạn ngắn và tính toán phổ tần số của từng đoạn đó. </a:t>
            </a:r>
          </a:p>
          <a:p>
            <a:pPr algn="just">
              <a:lnSpc>
                <a:spcPts val="5303"/>
              </a:lnSpc>
            </a:pPr>
            <a:r>
              <a:rPr lang="en-US" sz="3399">
                <a:solidFill>
                  <a:srgbClr val="FBFBFB"/>
                </a:solidFill>
                <a:latin typeface="Tomorrow"/>
                <a:ea typeface="Tomorrow"/>
                <a:cs typeface="Tomorrow"/>
                <a:sym typeface="Tomorrow"/>
              </a:rPr>
              <a:t>Kết quả của </a:t>
            </a:r>
            <a:r>
              <a:rPr lang="en-US" sz="3399">
                <a:solidFill>
                  <a:srgbClr val="FDFB52"/>
                </a:solidFill>
                <a:latin typeface="Tomorrow"/>
                <a:ea typeface="Tomorrow"/>
                <a:cs typeface="Tomorrow"/>
                <a:sym typeface="Tomorrow"/>
              </a:rPr>
              <a:t>STFT </a:t>
            </a:r>
            <a:r>
              <a:rPr lang="en-US" sz="3399">
                <a:solidFill>
                  <a:srgbClr val="FBFBFB"/>
                </a:solidFill>
                <a:latin typeface="Tomorrow"/>
                <a:ea typeface="Tomorrow"/>
                <a:cs typeface="Tomorrow"/>
                <a:sym typeface="Tomorrow"/>
              </a:rPr>
              <a:t>là một ma trận 2 chiều, các hàng đại diện cho các tần số (hay các dải tần số cụ thể), trong khi các cột biểu thị các cửa sổ thời gian (hay các khoảng thời gian nhỏ trong tín hiệu). </a:t>
            </a:r>
          </a:p>
          <a:p>
            <a:pPr algn="just">
              <a:lnSpc>
                <a:spcPts val="5303"/>
              </a:lnSpc>
            </a:pPr>
            <a:r>
              <a:rPr lang="en-US" sz="3399">
                <a:solidFill>
                  <a:srgbClr val="FBFBFB"/>
                </a:solidFill>
                <a:latin typeface="Tomorrow"/>
                <a:ea typeface="Tomorrow"/>
                <a:cs typeface="Tomorrow"/>
                <a:sym typeface="Tomorrow"/>
              </a:rPr>
              <a:t>Các giá trị trong ma trận </a:t>
            </a:r>
            <a:r>
              <a:rPr lang="en-US" sz="3399">
                <a:solidFill>
                  <a:srgbClr val="FDFB52"/>
                </a:solidFill>
                <a:latin typeface="Tomorrow"/>
                <a:ea typeface="Tomorrow"/>
                <a:cs typeface="Tomorrow"/>
                <a:sym typeface="Tomorrow"/>
              </a:rPr>
              <a:t>STFT</a:t>
            </a:r>
            <a:r>
              <a:rPr lang="en-US" sz="3399">
                <a:solidFill>
                  <a:srgbClr val="FBFBFB"/>
                </a:solidFill>
                <a:latin typeface="Tomorrow"/>
                <a:ea typeface="Tomorrow"/>
                <a:cs typeface="Tomorrow"/>
                <a:sym typeface="Tomorrow"/>
              </a:rPr>
              <a:t> thể hiện mức độ mạnh (cường độ) của tín hiệu tại một tần số và khung thời gian nhất định.</a:t>
            </a:r>
          </a:p>
          <a:p>
            <a:pPr algn="just">
              <a:lnSpc>
                <a:spcPts val="5303"/>
              </a:lnSpc>
            </a:pPr>
          </a:p>
          <a:p>
            <a:pPr algn="just">
              <a:lnSpc>
                <a:spcPts val="5303"/>
              </a:lnSpc>
            </a:pPr>
          </a:p>
          <a:p>
            <a:pPr algn="just">
              <a:lnSpc>
                <a:spcPts val="5303"/>
              </a:lnSpc>
            </a:pPr>
          </a:p>
        </p:txBody>
      </p:sp>
      <p:sp>
        <p:nvSpPr>
          <p:cNvPr name="TextBox 10" id="10"/>
          <p:cNvSpPr txBox="true"/>
          <p:nvPr/>
        </p:nvSpPr>
        <p:spPr>
          <a:xfrm rot="0">
            <a:off x="806746" y="1536661"/>
            <a:ext cx="11422522"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Trích xuất đặc trưng</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a:p>
              <a:pPr algn="ctr">
                <a:lnSpc>
                  <a:spcPts val="2879"/>
                </a:lnSpc>
              </a:pPr>
            </a:p>
            <a:p>
              <a:pPr algn="ctr">
                <a:lnSpc>
                  <a:spcPts val="2879"/>
                </a:lnSpc>
              </a:pPr>
            </a:p>
            <a:p>
              <a:pPr algn="ctr">
                <a:lnSpc>
                  <a:spcPts val="2879"/>
                </a:lnSpc>
              </a:pPr>
            </a:p>
            <a:p>
              <a:pPr algn="ctr">
                <a:lnSpc>
                  <a:spcPts val="2879"/>
                </a:lnSpc>
              </a:pPr>
            </a:p>
            <a:p>
              <a:pPr algn="ctr">
                <a:lnSpc>
                  <a:spcPts val="2879"/>
                </a:lnSpc>
              </a:pPr>
            </a:p>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258766" y="5143500"/>
            <a:ext cx="7352491" cy="4781482"/>
          </a:xfrm>
          <a:custGeom>
            <a:avLst/>
            <a:gdLst/>
            <a:ahLst/>
            <a:cxnLst/>
            <a:rect r="r" b="b" t="t" l="l"/>
            <a:pathLst>
              <a:path h="4781482" w="7352491">
                <a:moveTo>
                  <a:pt x="0" y="0"/>
                </a:moveTo>
                <a:lnTo>
                  <a:pt x="7352491" y="0"/>
                </a:lnTo>
                <a:lnTo>
                  <a:pt x="7352491" y="4781482"/>
                </a:lnTo>
                <a:lnTo>
                  <a:pt x="0" y="4781482"/>
                </a:lnTo>
                <a:lnTo>
                  <a:pt x="0" y="0"/>
                </a:lnTo>
                <a:close/>
              </a:path>
            </a:pathLst>
          </a:custGeom>
          <a:blipFill>
            <a:blip r:embed="rId5"/>
            <a:stretch>
              <a:fillRect l="-2083" t="-5612" r="-6738" b="-2158"/>
            </a:stretch>
          </a:blipFill>
        </p:spPr>
      </p:sp>
      <p:sp>
        <p:nvSpPr>
          <p:cNvPr name="TextBox 9" id="9"/>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0" id="10"/>
          <p:cNvSpPr txBox="true"/>
          <p:nvPr/>
        </p:nvSpPr>
        <p:spPr>
          <a:xfrm rot="0">
            <a:off x="932011" y="2672989"/>
            <a:ext cx="16327289" cy="1978152"/>
          </a:xfrm>
          <a:prstGeom prst="rect">
            <a:avLst/>
          </a:prstGeom>
        </p:spPr>
        <p:txBody>
          <a:bodyPr anchor="t" rtlCol="false" tIns="0" lIns="0" bIns="0" rIns="0">
            <a:spAutoFit/>
          </a:bodyPr>
          <a:lstStyle/>
          <a:p>
            <a:pPr algn="just">
              <a:lnSpc>
                <a:spcPts val="5303"/>
              </a:lnSpc>
            </a:pPr>
            <a:r>
              <a:rPr lang="en-US" sz="3399">
                <a:solidFill>
                  <a:srgbClr val="FBFBFB"/>
                </a:solidFill>
                <a:latin typeface="Tomorrow"/>
                <a:ea typeface="Tomorrow"/>
                <a:cs typeface="Tomorrow"/>
                <a:sym typeface="Tomorrow"/>
              </a:rPr>
              <a:t>Ta chuyển các giá trị trong ma trận </a:t>
            </a:r>
            <a:r>
              <a:rPr lang="en-US" sz="3399">
                <a:solidFill>
                  <a:srgbClr val="FDFB52"/>
                </a:solidFill>
                <a:latin typeface="Tomorrow"/>
                <a:ea typeface="Tomorrow"/>
                <a:cs typeface="Tomorrow"/>
                <a:sym typeface="Tomorrow"/>
              </a:rPr>
              <a:t>STFT </a:t>
            </a:r>
            <a:r>
              <a:rPr lang="en-US" sz="3399">
                <a:solidFill>
                  <a:srgbClr val="FBFBFB"/>
                </a:solidFill>
                <a:latin typeface="Tomorrow"/>
                <a:ea typeface="Tomorrow"/>
                <a:cs typeface="Tomorrow"/>
                <a:sym typeface="Tomorrow"/>
              </a:rPr>
              <a:t>sang đơn vị decibel (dB). Khi đó, chúng ta có thể vẽ ra một </a:t>
            </a:r>
            <a:r>
              <a:rPr lang="en-US" sz="3399">
                <a:solidFill>
                  <a:srgbClr val="ADFDFF"/>
                </a:solidFill>
                <a:latin typeface="Tomorrow"/>
                <a:ea typeface="Tomorrow"/>
                <a:cs typeface="Tomorrow"/>
                <a:sym typeface="Tomorrow"/>
              </a:rPr>
              <a:t>spectrogram </a:t>
            </a:r>
            <a:r>
              <a:rPr lang="en-US" sz="3399">
                <a:solidFill>
                  <a:srgbClr val="FBFBFB"/>
                </a:solidFill>
                <a:latin typeface="Tomorrow"/>
                <a:ea typeface="Tomorrow"/>
                <a:cs typeface="Tomorrow"/>
                <a:sym typeface="Tomorrow"/>
              </a:rPr>
              <a:t>– một đồ thị 2D được sử dụng để trực quan hóa sự phân bố năng lượng tín hiệu theo thời gian và tần số:</a:t>
            </a:r>
          </a:p>
        </p:txBody>
      </p:sp>
      <p:sp>
        <p:nvSpPr>
          <p:cNvPr name="TextBox 11" id="11"/>
          <p:cNvSpPr txBox="true"/>
          <p:nvPr/>
        </p:nvSpPr>
        <p:spPr>
          <a:xfrm rot="0">
            <a:off x="806746" y="1536661"/>
            <a:ext cx="11422522"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Trích xuất đặc trưng</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279943"/>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9" id="9"/>
          <p:cNvSpPr txBox="true"/>
          <p:nvPr/>
        </p:nvSpPr>
        <p:spPr>
          <a:xfrm rot="0">
            <a:off x="806746" y="2756154"/>
            <a:ext cx="17090321" cy="3040857"/>
          </a:xfrm>
          <a:prstGeom prst="rect">
            <a:avLst/>
          </a:prstGeom>
        </p:spPr>
        <p:txBody>
          <a:bodyPr anchor="t" rtlCol="false" tIns="0" lIns="0" bIns="0" rIns="0">
            <a:spAutoFit/>
          </a:bodyPr>
          <a:lstStyle/>
          <a:p>
            <a:pPr algn="just">
              <a:lnSpc>
                <a:spcPts val="6093"/>
              </a:lnSpc>
            </a:pPr>
            <a:r>
              <a:rPr lang="en-US" sz="3906">
                <a:solidFill>
                  <a:srgbClr val="FBFBFB"/>
                </a:solidFill>
                <a:latin typeface="Tomorrow"/>
                <a:ea typeface="Tomorrow"/>
                <a:cs typeface="Tomorrow"/>
                <a:sym typeface="Tomorrow"/>
              </a:rPr>
              <a:t>Cuối cùng, chúng ta sẽ sử dụng các dữ liệu đã tính toán ở trên để trích xuất những đặc trưng âm thanh cần thiết cho bài toán phân loại cảm xúc:</a:t>
            </a:r>
          </a:p>
          <a:p>
            <a:pPr algn="just">
              <a:lnSpc>
                <a:spcPts val="6093"/>
              </a:lnSpc>
            </a:pPr>
          </a:p>
        </p:txBody>
      </p:sp>
      <p:sp>
        <p:nvSpPr>
          <p:cNvPr name="TextBox 10" id="10"/>
          <p:cNvSpPr txBox="true"/>
          <p:nvPr/>
        </p:nvSpPr>
        <p:spPr>
          <a:xfrm rot="0">
            <a:off x="806746" y="1536661"/>
            <a:ext cx="11422522"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Trích xuất đặc trưng</a:t>
            </a:r>
          </a:p>
        </p:txBody>
      </p:sp>
      <p:sp>
        <p:nvSpPr>
          <p:cNvPr name="TextBox 11" id="11"/>
          <p:cNvSpPr txBox="true"/>
          <p:nvPr/>
        </p:nvSpPr>
        <p:spPr>
          <a:xfrm rot="0">
            <a:off x="598840" y="5445918"/>
            <a:ext cx="17090321" cy="3812382"/>
          </a:xfrm>
          <a:prstGeom prst="rect">
            <a:avLst/>
          </a:prstGeom>
        </p:spPr>
        <p:txBody>
          <a:bodyPr anchor="t" rtlCol="false" tIns="0" lIns="0" bIns="0" rIns="0">
            <a:spAutoFit/>
          </a:bodyPr>
          <a:lstStyle/>
          <a:p>
            <a:pPr algn="just" marL="843354" indent="-421677" lvl="1">
              <a:lnSpc>
                <a:spcPts val="6093"/>
              </a:lnSpc>
              <a:buFont typeface="Arial"/>
              <a:buChar char="•"/>
            </a:pPr>
            <a:r>
              <a:rPr lang="en-US" b="true" sz="3906">
                <a:solidFill>
                  <a:srgbClr val="4ADEDD"/>
                </a:solidFill>
                <a:latin typeface="Tomorrow Bold"/>
                <a:ea typeface="Tomorrow Bold"/>
                <a:cs typeface="Tomorrow Bold"/>
                <a:sym typeface="Tomorrow Bold"/>
              </a:rPr>
              <a:t>MFCC (Mel-frequency cepstral coefficients)</a:t>
            </a:r>
            <a:r>
              <a:rPr lang="en-US" b="true" sz="3906">
                <a:solidFill>
                  <a:srgbClr val="FFFFFF"/>
                </a:solidFill>
                <a:latin typeface="Tomorrow Bold"/>
                <a:ea typeface="Tomorrow Bold"/>
                <a:cs typeface="Tomorrow Bold"/>
                <a:sym typeface="Tomorrow Bold"/>
              </a:rPr>
              <a:t>: </a:t>
            </a:r>
            <a:r>
              <a:rPr lang="en-US" sz="3906">
                <a:solidFill>
                  <a:srgbClr val="FFFFFF"/>
                </a:solidFill>
                <a:latin typeface="Tomorrow"/>
                <a:ea typeface="Tomorrow"/>
                <a:cs typeface="Tomorrow"/>
                <a:sym typeface="Tomorrow"/>
              </a:rPr>
              <a:t>Giúp trích xuất các đặc điểm âm sắc của âm thanh, sử dụng thang tần số Mel.</a:t>
            </a:r>
          </a:p>
          <a:p>
            <a:pPr algn="just" marL="843354" indent="-421677" lvl="1">
              <a:lnSpc>
                <a:spcPts val="6093"/>
              </a:lnSpc>
              <a:buFont typeface="Arial"/>
              <a:buChar char="•"/>
            </a:pPr>
            <a:r>
              <a:rPr lang="en-US" b="true" sz="3906">
                <a:solidFill>
                  <a:srgbClr val="4ADEDD"/>
                </a:solidFill>
                <a:latin typeface="Tomorrow Bold"/>
                <a:ea typeface="Tomorrow Bold"/>
                <a:cs typeface="Tomorrow Bold"/>
                <a:sym typeface="Tomorrow Bold"/>
              </a:rPr>
              <a:t>Chroma</a:t>
            </a:r>
            <a:r>
              <a:rPr lang="en-US" b="true" sz="3906">
                <a:solidFill>
                  <a:srgbClr val="FFFFFF"/>
                </a:solidFill>
                <a:latin typeface="Tomorrow Bold"/>
                <a:ea typeface="Tomorrow Bold"/>
                <a:cs typeface="Tomorrow Bold"/>
                <a:sym typeface="Tomorrow Bold"/>
              </a:rPr>
              <a:t>: </a:t>
            </a:r>
            <a:r>
              <a:rPr lang="en-US" sz="3906">
                <a:solidFill>
                  <a:srgbClr val="FFFFFF"/>
                </a:solidFill>
                <a:latin typeface="Tomorrow"/>
                <a:ea typeface="Tomorrow"/>
                <a:cs typeface="Tomorrow"/>
                <a:sym typeface="Tomorrow"/>
              </a:rPr>
              <a:t>phân tích các tần số của các nốt nhạc cơ bản và cách chúng thay đổi theo thời gian.</a:t>
            </a:r>
          </a:p>
          <a:p>
            <a:pPr algn="just">
              <a:lnSpc>
                <a:spcPts val="6093"/>
              </a:lnSpc>
            </a:pP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279943"/>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9" id="9"/>
          <p:cNvSpPr txBox="true"/>
          <p:nvPr/>
        </p:nvSpPr>
        <p:spPr>
          <a:xfrm rot="0">
            <a:off x="582681" y="5010150"/>
            <a:ext cx="16423979" cy="5355260"/>
          </a:xfrm>
          <a:prstGeom prst="rect">
            <a:avLst/>
          </a:prstGeom>
        </p:spPr>
        <p:txBody>
          <a:bodyPr anchor="t" rtlCol="false" tIns="0" lIns="0" bIns="0" rIns="0">
            <a:spAutoFit/>
          </a:bodyPr>
          <a:lstStyle/>
          <a:p>
            <a:pPr algn="just" marL="844168" indent="-422084" lvl="1">
              <a:lnSpc>
                <a:spcPts val="6099"/>
              </a:lnSpc>
              <a:buFont typeface="Arial"/>
              <a:buChar char="•"/>
            </a:pPr>
            <a:r>
              <a:rPr lang="en-US" b="true" sz="3909">
                <a:solidFill>
                  <a:srgbClr val="4ADEDD"/>
                </a:solidFill>
                <a:latin typeface="Tomorrow Bold"/>
                <a:ea typeface="Tomorrow Bold"/>
                <a:cs typeface="Tomorrow Bold"/>
                <a:sym typeface="Tomorrow Bold"/>
              </a:rPr>
              <a:t>Mel Spectrogram</a:t>
            </a:r>
            <a:r>
              <a:rPr lang="en-US" b="true" sz="3909">
                <a:solidFill>
                  <a:srgbClr val="FFFFFF"/>
                </a:solidFill>
                <a:latin typeface="Tomorrow Bold"/>
                <a:ea typeface="Tomorrow Bold"/>
                <a:cs typeface="Tomorrow Bold"/>
                <a:sym typeface="Tomorrow Bold"/>
              </a:rPr>
              <a:t>: </a:t>
            </a:r>
            <a:r>
              <a:rPr lang="en-US" sz="3909">
                <a:solidFill>
                  <a:srgbClr val="FFFFFF"/>
                </a:solidFill>
                <a:latin typeface="Tomorrow"/>
                <a:ea typeface="Tomorrow"/>
                <a:cs typeface="Tomorrow"/>
                <a:sym typeface="Tomorrow"/>
              </a:rPr>
              <a:t>một dạng biểu diễn phổ tần số của tín hiệu âm thanh, sử dụng thang tần số Mel.</a:t>
            </a:r>
          </a:p>
          <a:p>
            <a:pPr algn="just" marL="844168" indent="-422084" lvl="1">
              <a:lnSpc>
                <a:spcPts val="6099"/>
              </a:lnSpc>
              <a:buFont typeface="Arial"/>
              <a:buChar char="•"/>
            </a:pPr>
            <a:r>
              <a:rPr lang="en-US" b="true" sz="3909">
                <a:solidFill>
                  <a:srgbClr val="4ADEDD"/>
                </a:solidFill>
                <a:latin typeface="Tomorrow Bold"/>
                <a:ea typeface="Tomorrow Bold"/>
                <a:cs typeface="Tomorrow Bold"/>
                <a:sym typeface="Tomorrow Bold"/>
              </a:rPr>
              <a:t>Spectral Contrast</a:t>
            </a:r>
            <a:r>
              <a:rPr lang="en-US" b="true" sz="3909">
                <a:solidFill>
                  <a:srgbClr val="FFFFFF"/>
                </a:solidFill>
                <a:latin typeface="Tomorrow Bold"/>
                <a:ea typeface="Tomorrow Bold"/>
                <a:cs typeface="Tomorrow Bold"/>
                <a:sym typeface="Tomorrow Bold"/>
              </a:rPr>
              <a:t>: </a:t>
            </a:r>
            <a:r>
              <a:rPr lang="en-US" sz="3909">
                <a:solidFill>
                  <a:srgbClr val="FFFFFF"/>
                </a:solidFill>
                <a:latin typeface="Tomorrow"/>
                <a:ea typeface="Tomorrow"/>
                <a:cs typeface="Tomorrow"/>
                <a:sym typeface="Tomorrow"/>
              </a:rPr>
              <a:t>mô tả sự khác biệt giữa các dải tần số trong phổ âm thanh. </a:t>
            </a:r>
          </a:p>
          <a:p>
            <a:pPr algn="just" marL="844168" indent="-422084" lvl="1">
              <a:lnSpc>
                <a:spcPts val="6099"/>
              </a:lnSpc>
              <a:buFont typeface="Arial"/>
              <a:buChar char="•"/>
            </a:pPr>
            <a:r>
              <a:rPr lang="en-US" b="true" sz="3909">
                <a:solidFill>
                  <a:srgbClr val="4ADEDD"/>
                </a:solidFill>
                <a:latin typeface="Tomorrow Bold"/>
                <a:ea typeface="Tomorrow Bold"/>
                <a:cs typeface="Tomorrow Bold"/>
                <a:sym typeface="Tomorrow Bold"/>
              </a:rPr>
              <a:t>Tonnetz</a:t>
            </a:r>
            <a:r>
              <a:rPr lang="en-US" b="true" sz="3909">
                <a:solidFill>
                  <a:srgbClr val="FFFFFF"/>
                </a:solidFill>
                <a:latin typeface="Tomorrow Bold"/>
                <a:ea typeface="Tomorrow Bold"/>
                <a:cs typeface="Tomorrow Bold"/>
                <a:sym typeface="Tomorrow Bold"/>
              </a:rPr>
              <a:t>:</a:t>
            </a:r>
            <a:r>
              <a:rPr lang="en-US" sz="3909">
                <a:solidFill>
                  <a:srgbClr val="FFFFFF"/>
                </a:solidFill>
                <a:latin typeface="Tomorrow"/>
                <a:ea typeface="Tomorrow"/>
                <a:cs typeface="Tomorrow"/>
                <a:sym typeface="Tomorrow"/>
              </a:rPr>
              <a:t> mô tả các yếu tố như sự chuyển động của các hợp âm và cảm giác tổng thể của âm thanh.</a:t>
            </a:r>
          </a:p>
          <a:p>
            <a:pPr algn="just">
              <a:lnSpc>
                <a:spcPts val="6099"/>
              </a:lnSpc>
            </a:pPr>
          </a:p>
        </p:txBody>
      </p:sp>
      <p:sp>
        <p:nvSpPr>
          <p:cNvPr name="TextBox 10" id="10"/>
          <p:cNvSpPr txBox="true"/>
          <p:nvPr/>
        </p:nvSpPr>
        <p:spPr>
          <a:xfrm rot="0">
            <a:off x="806746" y="1536661"/>
            <a:ext cx="11422522"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Trích xuất đặc trưng</a:t>
            </a:r>
          </a:p>
        </p:txBody>
      </p:sp>
      <p:sp>
        <p:nvSpPr>
          <p:cNvPr name="TextBox 11" id="11"/>
          <p:cNvSpPr txBox="true"/>
          <p:nvPr/>
        </p:nvSpPr>
        <p:spPr>
          <a:xfrm rot="0">
            <a:off x="806746" y="2756154"/>
            <a:ext cx="17090321" cy="3040857"/>
          </a:xfrm>
          <a:prstGeom prst="rect">
            <a:avLst/>
          </a:prstGeom>
        </p:spPr>
        <p:txBody>
          <a:bodyPr anchor="t" rtlCol="false" tIns="0" lIns="0" bIns="0" rIns="0">
            <a:spAutoFit/>
          </a:bodyPr>
          <a:lstStyle/>
          <a:p>
            <a:pPr algn="just">
              <a:lnSpc>
                <a:spcPts val="6093"/>
              </a:lnSpc>
            </a:pPr>
            <a:r>
              <a:rPr lang="en-US" sz="3906">
                <a:solidFill>
                  <a:srgbClr val="FBFBFB"/>
                </a:solidFill>
                <a:latin typeface="Tomorrow"/>
                <a:ea typeface="Tomorrow"/>
                <a:cs typeface="Tomorrow"/>
                <a:sym typeface="Tomorrow"/>
              </a:rPr>
              <a:t>Cuối cùng, chúng ta sẽ sử dụng các dữ liệu đã tính toán ở trên để trích xuất những đặc trưng âm thanh cần thiết cho bài toán phân loại cảm xúc:</a:t>
            </a:r>
          </a:p>
          <a:p>
            <a:pPr algn="just">
              <a:lnSpc>
                <a:spcPts val="6093"/>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279943"/>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9" id="9"/>
          <p:cNvSpPr txBox="true"/>
          <p:nvPr/>
        </p:nvSpPr>
        <p:spPr>
          <a:xfrm rot="0">
            <a:off x="5243850" y="4639101"/>
            <a:ext cx="7800299"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TRÍCH XUẤT NHÃN DÁN</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TextBox 3" id="3"/>
          <p:cNvSpPr txBox="true"/>
          <p:nvPr/>
        </p:nvSpPr>
        <p:spPr>
          <a:xfrm rot="0">
            <a:off x="1028700" y="2172767"/>
            <a:ext cx="9580495" cy="2073821"/>
          </a:xfrm>
          <a:prstGeom prst="rect">
            <a:avLst/>
          </a:prstGeom>
        </p:spPr>
        <p:txBody>
          <a:bodyPr anchor="t" rtlCol="false" tIns="0" lIns="0" bIns="0" rIns="0">
            <a:spAutoFit/>
          </a:bodyPr>
          <a:lstStyle/>
          <a:p>
            <a:pPr algn="l">
              <a:lnSpc>
                <a:spcPts val="8140"/>
              </a:lnSpc>
            </a:pPr>
            <a:r>
              <a:rPr lang="en-US" sz="7204">
                <a:solidFill>
                  <a:srgbClr val="FFFFFF"/>
                </a:solidFill>
                <a:latin typeface="Mokoto"/>
                <a:ea typeface="Mokoto"/>
                <a:cs typeface="Mokoto"/>
                <a:sym typeface="Mokoto"/>
              </a:rPr>
              <a:t>Thành viên nhóm</a:t>
            </a:r>
          </a:p>
        </p:txBody>
      </p:sp>
      <p:sp>
        <p:nvSpPr>
          <p:cNvPr name="AutoShape 4" id="4"/>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6" id="6"/>
          <p:cNvSpPr txBox="true"/>
          <p:nvPr/>
        </p:nvSpPr>
        <p:spPr>
          <a:xfrm rot="0">
            <a:off x="656835" y="4945697"/>
            <a:ext cx="3732014" cy="472440"/>
          </a:xfrm>
          <a:prstGeom prst="rect">
            <a:avLst/>
          </a:prstGeom>
        </p:spPr>
        <p:txBody>
          <a:bodyPr anchor="t" rtlCol="false" tIns="0" lIns="0" bIns="0" rIns="0">
            <a:spAutoFit/>
          </a:bodyPr>
          <a:lstStyle/>
          <a:p>
            <a:pPr algn="ctr" marL="777238" indent="-388619" lvl="1">
              <a:lnSpc>
                <a:spcPts val="3599"/>
              </a:lnSpc>
              <a:spcBef>
                <a:spcPct val="0"/>
              </a:spcBef>
              <a:buFont typeface="Arial"/>
              <a:buChar char="•"/>
            </a:pPr>
            <a:r>
              <a:rPr lang="en-US" sz="3599" spc="-107">
                <a:solidFill>
                  <a:srgbClr val="FFFFFF"/>
                </a:solidFill>
                <a:latin typeface="Tomorrow"/>
                <a:ea typeface="Tomorrow"/>
                <a:cs typeface="Tomorrow"/>
                <a:sym typeface="Tomorrow"/>
              </a:rPr>
              <a:t>Đinh Như Phát</a:t>
            </a:r>
          </a:p>
        </p:txBody>
      </p:sp>
      <p:sp>
        <p:nvSpPr>
          <p:cNvPr name="TextBox 7" id="7"/>
          <p:cNvSpPr txBox="true"/>
          <p:nvPr/>
        </p:nvSpPr>
        <p:spPr>
          <a:xfrm rot="0">
            <a:off x="5270380" y="4945697"/>
            <a:ext cx="3662244" cy="472440"/>
          </a:xfrm>
          <a:prstGeom prst="rect">
            <a:avLst/>
          </a:prstGeom>
        </p:spPr>
        <p:txBody>
          <a:bodyPr anchor="t" rtlCol="false" tIns="0" lIns="0" bIns="0" rIns="0">
            <a:spAutoFit/>
          </a:bodyPr>
          <a:lstStyle/>
          <a:p>
            <a:pPr algn="ctr" marL="777238" indent="-388619" lvl="1">
              <a:lnSpc>
                <a:spcPts val="3599"/>
              </a:lnSpc>
              <a:spcBef>
                <a:spcPct val="0"/>
              </a:spcBef>
              <a:buFont typeface="Arial"/>
              <a:buChar char="•"/>
            </a:pPr>
            <a:r>
              <a:rPr lang="en-US" sz="3599" spc="-107">
                <a:solidFill>
                  <a:srgbClr val="FFFFFF"/>
                </a:solidFill>
                <a:latin typeface="Tomorrow"/>
                <a:ea typeface="Tomorrow"/>
                <a:cs typeface="Tomorrow"/>
                <a:sym typeface="Tomorrow"/>
              </a:rPr>
              <a:t>Võ Lê Gia  Huy</a:t>
            </a:r>
          </a:p>
        </p:txBody>
      </p:sp>
      <p:sp>
        <p:nvSpPr>
          <p:cNvPr name="TextBox 8" id="8"/>
          <p:cNvSpPr txBox="true"/>
          <p:nvPr/>
        </p:nvSpPr>
        <p:spPr>
          <a:xfrm rot="0">
            <a:off x="709842" y="5941378"/>
            <a:ext cx="3237905" cy="472440"/>
          </a:xfrm>
          <a:prstGeom prst="rect">
            <a:avLst/>
          </a:prstGeom>
        </p:spPr>
        <p:txBody>
          <a:bodyPr anchor="t" rtlCol="false" tIns="0" lIns="0" bIns="0" rIns="0">
            <a:spAutoFit/>
          </a:bodyPr>
          <a:lstStyle/>
          <a:p>
            <a:pPr algn="ctr" marL="777238" indent="-388619" lvl="1">
              <a:lnSpc>
                <a:spcPts val="3599"/>
              </a:lnSpc>
              <a:spcBef>
                <a:spcPct val="0"/>
              </a:spcBef>
              <a:buFont typeface="Arial"/>
              <a:buChar char="•"/>
            </a:pPr>
            <a:r>
              <a:rPr lang="en-US" sz="3599" spc="-107">
                <a:solidFill>
                  <a:srgbClr val="FFFFFF"/>
                </a:solidFill>
                <a:latin typeface="Tomorrow"/>
                <a:ea typeface="Tomorrow"/>
                <a:cs typeface="Tomorrow"/>
                <a:sym typeface="Tomorrow"/>
              </a:rPr>
              <a:t>Từ Văn Khôi</a:t>
            </a:r>
          </a:p>
        </p:txBody>
      </p:sp>
      <p:sp>
        <p:nvSpPr>
          <p:cNvPr name="TextBox 9" id="9"/>
          <p:cNvSpPr txBox="true"/>
          <p:nvPr/>
        </p:nvSpPr>
        <p:spPr>
          <a:xfrm rot="0">
            <a:off x="5264695" y="5941378"/>
            <a:ext cx="3303627" cy="472440"/>
          </a:xfrm>
          <a:prstGeom prst="rect">
            <a:avLst/>
          </a:prstGeom>
        </p:spPr>
        <p:txBody>
          <a:bodyPr anchor="t" rtlCol="false" tIns="0" lIns="0" bIns="0" rIns="0">
            <a:spAutoFit/>
          </a:bodyPr>
          <a:lstStyle/>
          <a:p>
            <a:pPr algn="ctr" marL="777238" indent="-388619" lvl="1">
              <a:lnSpc>
                <a:spcPts val="3599"/>
              </a:lnSpc>
              <a:spcBef>
                <a:spcPct val="0"/>
              </a:spcBef>
              <a:buFont typeface="Arial"/>
              <a:buChar char="•"/>
            </a:pPr>
            <a:r>
              <a:rPr lang="en-US" sz="3599" spc="-107">
                <a:solidFill>
                  <a:srgbClr val="FFFFFF"/>
                </a:solidFill>
                <a:latin typeface="Tomorrow"/>
                <a:ea typeface="Tomorrow"/>
                <a:cs typeface="Tomorrow"/>
                <a:sym typeface="Tomorrow"/>
              </a:rPr>
              <a:t>Lê Bảo Phúc</a:t>
            </a:r>
          </a:p>
        </p:txBody>
      </p:sp>
      <p:sp>
        <p:nvSpPr>
          <p:cNvPr name="TextBox 10" id="10"/>
          <p:cNvSpPr txBox="true"/>
          <p:nvPr/>
        </p:nvSpPr>
        <p:spPr>
          <a:xfrm rot="0">
            <a:off x="641798" y="6937058"/>
            <a:ext cx="4018121" cy="472440"/>
          </a:xfrm>
          <a:prstGeom prst="rect">
            <a:avLst/>
          </a:prstGeom>
        </p:spPr>
        <p:txBody>
          <a:bodyPr anchor="t" rtlCol="false" tIns="0" lIns="0" bIns="0" rIns="0">
            <a:spAutoFit/>
          </a:bodyPr>
          <a:lstStyle/>
          <a:p>
            <a:pPr algn="ctr" marL="777238" indent="-388619" lvl="1">
              <a:lnSpc>
                <a:spcPts val="3599"/>
              </a:lnSpc>
              <a:spcBef>
                <a:spcPct val="0"/>
              </a:spcBef>
              <a:buFont typeface="Arial"/>
              <a:buChar char="•"/>
            </a:pPr>
            <a:r>
              <a:rPr lang="en-US" sz="3599" spc="-107">
                <a:solidFill>
                  <a:srgbClr val="FFFFFF"/>
                </a:solidFill>
                <a:latin typeface="Tomorrow"/>
                <a:ea typeface="Tomorrow"/>
                <a:cs typeface="Tomorrow"/>
                <a:sym typeface="Tomorrow"/>
              </a:rPr>
              <a:t>Trần Xuân Bách</a:t>
            </a:r>
          </a:p>
        </p:txBody>
      </p:sp>
      <p:sp>
        <p:nvSpPr>
          <p:cNvPr name="TextBox 11" id="11"/>
          <p:cNvSpPr txBox="true"/>
          <p:nvPr/>
        </p:nvSpPr>
        <p:spPr>
          <a:xfrm rot="0">
            <a:off x="5270975" y="6937058"/>
            <a:ext cx="4374237" cy="472440"/>
          </a:xfrm>
          <a:prstGeom prst="rect">
            <a:avLst/>
          </a:prstGeom>
        </p:spPr>
        <p:txBody>
          <a:bodyPr anchor="t" rtlCol="false" tIns="0" lIns="0" bIns="0" rIns="0">
            <a:spAutoFit/>
          </a:bodyPr>
          <a:lstStyle/>
          <a:p>
            <a:pPr algn="ctr" marL="777238" indent="-388619" lvl="1">
              <a:lnSpc>
                <a:spcPts val="3599"/>
              </a:lnSpc>
              <a:spcBef>
                <a:spcPct val="0"/>
              </a:spcBef>
              <a:buFont typeface="Arial"/>
              <a:buChar char="•"/>
            </a:pPr>
            <a:r>
              <a:rPr lang="en-US" sz="3599" spc="-107">
                <a:solidFill>
                  <a:srgbClr val="FFFFFF"/>
                </a:solidFill>
                <a:latin typeface="Tomorrow"/>
                <a:ea typeface="Tomorrow"/>
                <a:cs typeface="Tomorrow"/>
                <a:sym typeface="Tomorrow"/>
              </a:rPr>
              <a:t>Trần Lê Minh Đức</a:t>
            </a:r>
          </a:p>
        </p:txBody>
      </p:sp>
      <p:sp>
        <p:nvSpPr>
          <p:cNvPr name="Freeform 12" id="12"/>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279943"/>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243850" y="4639101"/>
            <a:ext cx="7800299"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TRÍCH XUẤT NHÃN DÁN</a:t>
            </a:r>
          </a:p>
        </p:txBody>
      </p:sp>
      <p:sp>
        <p:nvSpPr>
          <p:cNvPr name="TextBox 9" id="9"/>
          <p:cNvSpPr txBox="true"/>
          <p:nvPr/>
        </p:nvSpPr>
        <p:spPr>
          <a:xfrm rot="0">
            <a:off x="835321" y="2664378"/>
            <a:ext cx="16423979" cy="3730371"/>
          </a:xfrm>
          <a:prstGeom prst="rect">
            <a:avLst/>
          </a:prstGeom>
        </p:spPr>
        <p:txBody>
          <a:bodyPr anchor="t" rtlCol="false" tIns="0" lIns="0" bIns="0" rIns="0">
            <a:spAutoFit/>
          </a:bodyPr>
          <a:lstStyle/>
          <a:p>
            <a:pPr algn="just">
              <a:lnSpc>
                <a:spcPts val="4992"/>
              </a:lnSpc>
            </a:pPr>
            <a:r>
              <a:rPr lang="en-US" sz="3200">
                <a:solidFill>
                  <a:srgbClr val="FBFBFB"/>
                </a:solidFill>
                <a:latin typeface="Tomorrow"/>
                <a:ea typeface="Tomorrow"/>
                <a:cs typeface="Tomorrow"/>
                <a:sym typeface="Tomorrow"/>
              </a:rPr>
              <a:t>Trong bài toán phân loại cảm xúc này, nhãn dán chính là tên các lớp cảm xúc và chúng được lưu trong tên các tệp âm tương ứng.</a:t>
            </a:r>
          </a:p>
          <a:p>
            <a:pPr algn="just">
              <a:lnSpc>
                <a:spcPts val="4992"/>
              </a:lnSpc>
            </a:pPr>
            <a:r>
              <a:rPr lang="en-US" sz="3200">
                <a:solidFill>
                  <a:srgbClr val="FBFBFB"/>
                </a:solidFill>
                <a:latin typeface="Tomorrow"/>
                <a:ea typeface="Tomorrow"/>
                <a:cs typeface="Tomorrow"/>
                <a:sym typeface="Tomorrow"/>
              </a:rPr>
              <a:t>Tên của mỗi tệp âm thanh sẽ có dạng:</a:t>
            </a:r>
          </a:p>
          <a:p>
            <a:pPr algn="ctr">
              <a:lnSpc>
                <a:spcPts val="4992"/>
              </a:lnSpc>
            </a:pPr>
            <a:r>
              <a:rPr lang="en-US" sz="3200" i="true">
                <a:solidFill>
                  <a:srgbClr val="7ED957"/>
                </a:solidFill>
                <a:latin typeface="Tomorrow Italics"/>
                <a:ea typeface="Tomorrow Italics"/>
                <a:cs typeface="Tomorrow Italics"/>
                <a:sym typeface="Tomorrow Italics"/>
              </a:rPr>
              <a:t>&lt;Mã số&gt;_&lt;label&gt;.wav</a:t>
            </a:r>
          </a:p>
          <a:p>
            <a:pPr algn="just">
              <a:lnSpc>
                <a:spcPts val="4992"/>
              </a:lnSpc>
            </a:pPr>
            <a:r>
              <a:rPr lang="en-US" sz="3200">
                <a:solidFill>
                  <a:srgbClr val="FBFBFB"/>
                </a:solidFill>
                <a:latin typeface="Tomorrow"/>
                <a:ea typeface="Tomorrow"/>
                <a:cs typeface="Tomorrow"/>
                <a:sym typeface="Tomorrow"/>
              </a:rPr>
              <a:t>Đ</a:t>
            </a:r>
            <a:r>
              <a:rPr lang="en-US" sz="3200">
                <a:solidFill>
                  <a:srgbClr val="FBFBFB"/>
                </a:solidFill>
                <a:latin typeface="Tomorrow"/>
                <a:ea typeface="Tomorrow"/>
                <a:cs typeface="Tomorrow"/>
                <a:sym typeface="Tomorrow"/>
              </a:rPr>
              <a:t>ể trích xuất nhãn dán, chúng ta sẽ sử dụng hàm </a:t>
            </a:r>
            <a:r>
              <a:rPr lang="en-US" sz="3200">
                <a:solidFill>
                  <a:srgbClr val="40DA4F"/>
                </a:solidFill>
                <a:latin typeface="Tomorrow"/>
                <a:ea typeface="Tomorrow"/>
                <a:cs typeface="Tomorrow"/>
                <a:sym typeface="Tomorrow"/>
              </a:rPr>
              <a:t>extract_labels</a:t>
            </a:r>
            <a:r>
              <a:rPr lang="en-US" sz="3200">
                <a:solidFill>
                  <a:srgbClr val="FBFBFB"/>
                </a:solidFill>
                <a:latin typeface="Tomorrow"/>
                <a:ea typeface="Tomorrow"/>
                <a:cs typeface="Tomorrow"/>
                <a:sym typeface="Tomorrow"/>
              </a:rPr>
              <a:t>. Hàm này nhận vào đường dẫn đến tệp âm thanh và trả về nhãn cảm xúc tương ứng với tệp đó:</a:t>
            </a:r>
          </a:p>
        </p:txBody>
      </p:sp>
      <p:sp>
        <p:nvSpPr>
          <p:cNvPr name="TextBox 10" id="1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grpSp>
        <p:nvGrpSpPr>
          <p:cNvPr name="Group 11" id="11"/>
          <p:cNvGrpSpPr/>
          <p:nvPr/>
        </p:nvGrpSpPr>
        <p:grpSpPr>
          <a:xfrm rot="0">
            <a:off x="3698154" y="7054966"/>
            <a:ext cx="9718289" cy="2543378"/>
            <a:chOff x="0" y="0"/>
            <a:chExt cx="12957718" cy="3391170"/>
          </a:xfrm>
        </p:grpSpPr>
        <p:sp>
          <p:nvSpPr>
            <p:cNvPr name="Freeform 12" id="12"/>
            <p:cNvSpPr/>
            <p:nvPr/>
          </p:nvSpPr>
          <p:spPr>
            <a:xfrm flipH="false" flipV="false" rot="0">
              <a:off x="0" y="0"/>
              <a:ext cx="12734372" cy="2133007"/>
            </a:xfrm>
            <a:custGeom>
              <a:avLst/>
              <a:gdLst/>
              <a:ahLst/>
              <a:cxnLst/>
              <a:rect r="r" b="b" t="t" l="l"/>
              <a:pathLst>
                <a:path h="2133007" w="12734372">
                  <a:moveTo>
                    <a:pt x="0" y="0"/>
                  </a:moveTo>
                  <a:lnTo>
                    <a:pt x="12734372" y="0"/>
                  </a:lnTo>
                  <a:lnTo>
                    <a:pt x="12734372" y="2133007"/>
                  </a:lnTo>
                  <a:lnTo>
                    <a:pt x="0" y="2133007"/>
                  </a:lnTo>
                  <a:lnTo>
                    <a:pt x="0" y="0"/>
                  </a:lnTo>
                  <a:close/>
                </a:path>
              </a:pathLst>
            </a:custGeom>
            <a:blipFill>
              <a:blip r:embed="rId5"/>
              <a:stretch>
                <a:fillRect l="0" t="0" r="0" b="0"/>
              </a:stretch>
            </a:blipFill>
          </p:spPr>
        </p:sp>
        <p:sp>
          <p:nvSpPr>
            <p:cNvPr name="TextBox 13" id="13"/>
            <p:cNvSpPr txBox="true"/>
            <p:nvPr/>
          </p:nvSpPr>
          <p:spPr>
            <a:xfrm rot="0">
              <a:off x="486589" y="2312938"/>
              <a:ext cx="12471129" cy="1078232"/>
            </a:xfrm>
            <a:prstGeom prst="rect">
              <a:avLst/>
            </a:prstGeom>
          </p:spPr>
          <p:txBody>
            <a:bodyPr anchor="t" rtlCol="false" tIns="0" lIns="0" bIns="0" rIns="0">
              <a:spAutoFit/>
            </a:bodyPr>
            <a:lstStyle/>
            <a:p>
              <a:pPr algn="just">
                <a:lnSpc>
                  <a:spcPts val="7019"/>
                </a:lnSpc>
              </a:pPr>
              <a:r>
                <a:rPr lang="en-US" sz="4499" u="sng">
                  <a:solidFill>
                    <a:srgbClr val="FF2020"/>
                  </a:solidFill>
                  <a:latin typeface="Tomorrow"/>
                  <a:ea typeface="Tomorrow"/>
                  <a:cs typeface="Tomorrow"/>
                  <a:sym typeface="Tomorrow"/>
                </a:rPr>
                <a:t>VD:</a:t>
              </a:r>
              <a:r>
                <a:rPr lang="en-US" sz="4499">
                  <a:solidFill>
                    <a:srgbClr val="7ED957"/>
                  </a:solidFill>
                  <a:latin typeface="Tomorrow"/>
                  <a:ea typeface="Tomorrow"/>
                  <a:cs typeface="Tomorrow"/>
                  <a:sym typeface="Tomorrow"/>
                </a:rPr>
                <a:t> Train6_HAP.wav     -&gt;      HAP</a:t>
              </a:r>
            </a:p>
          </p:txBody>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02043" y="5929507"/>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TextBox 6" id="6"/>
          <p:cNvSpPr txBox="true"/>
          <p:nvPr/>
        </p:nvSpPr>
        <p:spPr>
          <a:xfrm rot="0">
            <a:off x="8419988" y="3748241"/>
            <a:ext cx="5807417" cy="385224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GIỚI THIỆU MÔ HÌNH </a:t>
            </a:r>
          </a:p>
        </p:txBody>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AutoShape 9" id="9"/>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540106"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540106" y="1450936"/>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385673"/>
            <a:ext cx="7532658" cy="1017397"/>
          </a:xfrm>
          <a:prstGeom prst="rect">
            <a:avLst/>
          </a:prstGeom>
        </p:spPr>
        <p:txBody>
          <a:bodyPr anchor="t" rtlCol="false" tIns="0" lIns="0" bIns="0" rIns="0">
            <a:spAutoFit/>
          </a:bodyPr>
          <a:lstStyle/>
          <a:p>
            <a:pPr algn="ctr">
              <a:lnSpc>
                <a:spcPts val="7844"/>
              </a:lnSpc>
            </a:pPr>
            <a:r>
              <a:rPr lang="en-US" sz="7400">
                <a:solidFill>
                  <a:srgbClr val="FFFFFF"/>
                </a:solidFill>
                <a:latin typeface="Anton"/>
                <a:ea typeface="Anton"/>
                <a:cs typeface="Anton"/>
                <a:sym typeface="Anton"/>
              </a:rPr>
              <a:t>TỔNG QUAN KIẾN TRÚC </a:t>
            </a:r>
          </a:p>
        </p:txBody>
      </p:sp>
      <p:grpSp>
        <p:nvGrpSpPr>
          <p:cNvPr name="Group 9" id="9"/>
          <p:cNvGrpSpPr/>
          <p:nvPr/>
        </p:nvGrpSpPr>
        <p:grpSpPr>
          <a:xfrm rot="0">
            <a:off x="3440722" y="4833647"/>
            <a:ext cx="4595245" cy="1907934"/>
            <a:chOff x="0" y="0"/>
            <a:chExt cx="6126993" cy="2543912"/>
          </a:xfrm>
        </p:grpSpPr>
        <p:sp>
          <p:nvSpPr>
            <p:cNvPr name="Freeform 10" id="10"/>
            <p:cNvSpPr/>
            <p:nvPr/>
          </p:nvSpPr>
          <p:spPr>
            <a:xfrm flipH="false" flipV="false" rot="0">
              <a:off x="228767" y="0"/>
              <a:ext cx="1632917" cy="1632917"/>
            </a:xfrm>
            <a:custGeom>
              <a:avLst/>
              <a:gdLst/>
              <a:ahLst/>
              <a:cxnLst/>
              <a:rect r="r" b="b" t="t" l="l"/>
              <a:pathLst>
                <a:path h="1632917" w="1632917">
                  <a:moveTo>
                    <a:pt x="0" y="0"/>
                  </a:moveTo>
                  <a:lnTo>
                    <a:pt x="1632917" y="0"/>
                  </a:lnTo>
                  <a:lnTo>
                    <a:pt x="1632917" y="1632917"/>
                  </a:lnTo>
                  <a:lnTo>
                    <a:pt x="0" y="1632917"/>
                  </a:lnTo>
                  <a:lnTo>
                    <a:pt x="0" y="0"/>
                  </a:lnTo>
                  <a:close/>
                </a:path>
              </a:pathLst>
            </a:custGeom>
            <a:blipFill>
              <a:blip r:embed="rId8"/>
              <a:stretch>
                <a:fillRect l="0" t="0" r="0" b="0"/>
              </a:stretch>
            </a:blipFill>
          </p:spPr>
        </p:sp>
        <p:sp>
          <p:nvSpPr>
            <p:cNvPr name="AutoShape 11" id="11"/>
            <p:cNvSpPr/>
            <p:nvPr/>
          </p:nvSpPr>
          <p:spPr>
            <a:xfrm>
              <a:off x="1861684" y="816458"/>
              <a:ext cx="4265309" cy="0"/>
            </a:xfrm>
            <a:prstGeom prst="line">
              <a:avLst/>
            </a:prstGeom>
            <a:ln cap="rnd" w="88900">
              <a:solidFill>
                <a:srgbClr val="FFFFFF"/>
              </a:solidFill>
              <a:prstDash val="lgDash"/>
              <a:headEnd type="none" len="sm" w="sm"/>
              <a:tailEnd type="triangle" len="med" w="lg"/>
            </a:ln>
          </p:spPr>
        </p:sp>
        <p:sp>
          <p:nvSpPr>
            <p:cNvPr name="TextBox 12" id="12"/>
            <p:cNvSpPr txBox="true"/>
            <p:nvPr/>
          </p:nvSpPr>
          <p:spPr>
            <a:xfrm rot="0">
              <a:off x="0" y="1603672"/>
              <a:ext cx="2090452" cy="940240"/>
            </a:xfrm>
            <a:prstGeom prst="rect">
              <a:avLst/>
            </a:prstGeom>
          </p:spPr>
          <p:txBody>
            <a:bodyPr anchor="t" rtlCol="false" tIns="0" lIns="0" bIns="0" rIns="0">
              <a:spAutoFit/>
            </a:bodyPr>
            <a:lstStyle/>
            <a:p>
              <a:pPr algn="ctr">
                <a:lnSpc>
                  <a:spcPts val="2893"/>
                </a:lnSpc>
              </a:pPr>
              <a:r>
                <a:rPr lang="en-US" sz="2066">
                  <a:solidFill>
                    <a:srgbClr val="FFFFFF"/>
                  </a:solidFill>
                  <a:latin typeface="Montserrat"/>
                  <a:ea typeface="Montserrat"/>
                  <a:cs typeface="Montserrat"/>
                  <a:sym typeface="Montserrat"/>
                </a:rPr>
                <a:t>Dữ liệu thí nghiệm</a:t>
              </a:r>
            </a:p>
          </p:txBody>
        </p:sp>
      </p:grpSp>
      <p:grpSp>
        <p:nvGrpSpPr>
          <p:cNvPr name="Group 13" id="13"/>
          <p:cNvGrpSpPr/>
          <p:nvPr/>
        </p:nvGrpSpPr>
        <p:grpSpPr>
          <a:xfrm rot="0">
            <a:off x="3440722" y="2403070"/>
            <a:ext cx="1567839" cy="1876168"/>
            <a:chOff x="0" y="0"/>
            <a:chExt cx="2090452" cy="2501557"/>
          </a:xfrm>
        </p:grpSpPr>
        <p:sp>
          <p:nvSpPr>
            <p:cNvPr name="Freeform 14" id="14"/>
            <p:cNvSpPr/>
            <p:nvPr/>
          </p:nvSpPr>
          <p:spPr>
            <a:xfrm flipH="false" flipV="false" rot="0">
              <a:off x="228767" y="0"/>
              <a:ext cx="1632917" cy="1632917"/>
            </a:xfrm>
            <a:custGeom>
              <a:avLst/>
              <a:gdLst/>
              <a:ahLst/>
              <a:cxnLst/>
              <a:rect r="r" b="b" t="t" l="l"/>
              <a:pathLst>
                <a:path h="1632917" w="1632917">
                  <a:moveTo>
                    <a:pt x="0" y="0"/>
                  </a:moveTo>
                  <a:lnTo>
                    <a:pt x="1632917" y="0"/>
                  </a:lnTo>
                  <a:lnTo>
                    <a:pt x="1632917" y="1632917"/>
                  </a:lnTo>
                  <a:lnTo>
                    <a:pt x="0" y="1632917"/>
                  </a:lnTo>
                  <a:lnTo>
                    <a:pt x="0" y="0"/>
                  </a:lnTo>
                  <a:close/>
                </a:path>
              </a:pathLst>
            </a:custGeom>
            <a:blipFill>
              <a:blip r:embed="rId8"/>
              <a:stretch>
                <a:fillRect l="0" t="0" r="0" b="0"/>
              </a:stretch>
            </a:blipFill>
          </p:spPr>
        </p:sp>
        <p:sp>
          <p:nvSpPr>
            <p:cNvPr name="TextBox 15" id="15"/>
            <p:cNvSpPr txBox="true"/>
            <p:nvPr/>
          </p:nvSpPr>
          <p:spPr>
            <a:xfrm rot="0">
              <a:off x="0" y="1561317"/>
              <a:ext cx="2090452" cy="940240"/>
            </a:xfrm>
            <a:prstGeom prst="rect">
              <a:avLst/>
            </a:prstGeom>
          </p:spPr>
          <p:txBody>
            <a:bodyPr anchor="t" rtlCol="false" tIns="0" lIns="0" bIns="0" rIns="0">
              <a:spAutoFit/>
            </a:bodyPr>
            <a:lstStyle/>
            <a:p>
              <a:pPr algn="ctr">
                <a:lnSpc>
                  <a:spcPts val="2893"/>
                </a:lnSpc>
              </a:pPr>
              <a:r>
                <a:rPr lang="en-US" sz="2066">
                  <a:solidFill>
                    <a:srgbClr val="FFFFFF"/>
                  </a:solidFill>
                  <a:latin typeface="Montserrat"/>
                  <a:ea typeface="Montserrat"/>
                  <a:cs typeface="Montserrat"/>
                  <a:sym typeface="Montserrat"/>
                </a:rPr>
                <a:t>Dữ liệu huấn luyện</a:t>
              </a:r>
            </a:p>
          </p:txBody>
        </p:sp>
      </p:grpSp>
      <p:grpSp>
        <p:nvGrpSpPr>
          <p:cNvPr name="Group 16" id="16"/>
          <p:cNvGrpSpPr/>
          <p:nvPr/>
        </p:nvGrpSpPr>
        <p:grpSpPr>
          <a:xfrm rot="0">
            <a:off x="4836985" y="2403070"/>
            <a:ext cx="3140690" cy="1693892"/>
            <a:chOff x="0" y="0"/>
            <a:chExt cx="4187587" cy="2258523"/>
          </a:xfrm>
        </p:grpSpPr>
        <p:sp>
          <p:nvSpPr>
            <p:cNvPr name="Freeform 17" id="17"/>
            <p:cNvSpPr/>
            <p:nvPr/>
          </p:nvSpPr>
          <p:spPr>
            <a:xfrm flipH="false" flipV="false" rot="0">
              <a:off x="2319899" y="0"/>
              <a:ext cx="1644924" cy="1632917"/>
            </a:xfrm>
            <a:custGeom>
              <a:avLst/>
              <a:gdLst/>
              <a:ahLst/>
              <a:cxnLst/>
              <a:rect r="r" b="b" t="t" l="l"/>
              <a:pathLst>
                <a:path h="1632917" w="1644924">
                  <a:moveTo>
                    <a:pt x="0" y="0"/>
                  </a:moveTo>
                  <a:lnTo>
                    <a:pt x="1644924" y="0"/>
                  </a:lnTo>
                  <a:lnTo>
                    <a:pt x="1644924" y="1632917"/>
                  </a:lnTo>
                  <a:lnTo>
                    <a:pt x="0" y="1632917"/>
                  </a:lnTo>
                  <a:lnTo>
                    <a:pt x="0" y="0"/>
                  </a:lnTo>
                  <a:close/>
                </a:path>
              </a:pathLst>
            </a:custGeom>
            <a:blipFill>
              <a:blip r:embed="rId9"/>
              <a:stretch>
                <a:fillRect l="0" t="0" r="0" b="0"/>
              </a:stretch>
            </a:blipFill>
          </p:spPr>
        </p:sp>
        <p:sp>
          <p:nvSpPr>
            <p:cNvPr name="AutoShape 18" id="18"/>
            <p:cNvSpPr/>
            <p:nvPr/>
          </p:nvSpPr>
          <p:spPr>
            <a:xfrm>
              <a:off x="0" y="816458"/>
              <a:ext cx="2319899" cy="0"/>
            </a:xfrm>
            <a:prstGeom prst="line">
              <a:avLst/>
            </a:prstGeom>
            <a:ln cap="rnd" w="88900">
              <a:solidFill>
                <a:srgbClr val="FFFFFF"/>
              </a:solidFill>
              <a:prstDash val="lgDash"/>
              <a:headEnd type="none" len="sm" w="sm"/>
              <a:tailEnd type="triangle" len="med" w="lg"/>
            </a:ln>
          </p:spPr>
        </p:sp>
        <p:sp>
          <p:nvSpPr>
            <p:cNvPr name="TextBox 19" id="19"/>
            <p:cNvSpPr txBox="true"/>
            <p:nvPr/>
          </p:nvSpPr>
          <p:spPr>
            <a:xfrm rot="0">
              <a:off x="2097135" y="1804351"/>
              <a:ext cx="2090452" cy="454173"/>
            </a:xfrm>
            <a:prstGeom prst="rect">
              <a:avLst/>
            </a:prstGeom>
          </p:spPr>
          <p:txBody>
            <a:bodyPr anchor="t" rtlCol="false" tIns="0" lIns="0" bIns="0" rIns="0">
              <a:spAutoFit/>
            </a:bodyPr>
            <a:lstStyle/>
            <a:p>
              <a:pPr algn="ctr">
                <a:lnSpc>
                  <a:spcPts val="2893"/>
                </a:lnSpc>
              </a:pPr>
              <a:r>
                <a:rPr lang="en-US" sz="2066">
                  <a:solidFill>
                    <a:srgbClr val="FFFFFF"/>
                  </a:solidFill>
                  <a:latin typeface="Montserrat"/>
                  <a:ea typeface="Montserrat"/>
                  <a:cs typeface="Montserrat"/>
                  <a:sym typeface="Montserrat"/>
                </a:rPr>
                <a:t>Tiền xử lý</a:t>
              </a:r>
            </a:p>
          </p:txBody>
        </p:sp>
      </p:grpSp>
      <p:grpSp>
        <p:nvGrpSpPr>
          <p:cNvPr name="Group 20" id="20"/>
          <p:cNvGrpSpPr/>
          <p:nvPr/>
        </p:nvGrpSpPr>
        <p:grpSpPr>
          <a:xfrm rot="0">
            <a:off x="7810602" y="2403070"/>
            <a:ext cx="3095476" cy="1901292"/>
            <a:chOff x="0" y="0"/>
            <a:chExt cx="4127301" cy="2535056"/>
          </a:xfrm>
        </p:grpSpPr>
        <p:sp>
          <p:nvSpPr>
            <p:cNvPr name="Freeform 21" id="21"/>
            <p:cNvSpPr/>
            <p:nvPr/>
          </p:nvSpPr>
          <p:spPr>
            <a:xfrm flipH="false" flipV="false" rot="0">
              <a:off x="2323399" y="0"/>
              <a:ext cx="1563920" cy="1632917"/>
            </a:xfrm>
            <a:custGeom>
              <a:avLst/>
              <a:gdLst/>
              <a:ahLst/>
              <a:cxnLst/>
              <a:rect r="r" b="b" t="t" l="l"/>
              <a:pathLst>
                <a:path h="1632917" w="1563920">
                  <a:moveTo>
                    <a:pt x="0" y="0"/>
                  </a:moveTo>
                  <a:lnTo>
                    <a:pt x="1563920" y="0"/>
                  </a:lnTo>
                  <a:lnTo>
                    <a:pt x="1563920" y="1632917"/>
                  </a:lnTo>
                  <a:lnTo>
                    <a:pt x="0" y="1632917"/>
                  </a:lnTo>
                  <a:lnTo>
                    <a:pt x="0" y="0"/>
                  </a:lnTo>
                  <a:close/>
                </a:path>
              </a:pathLst>
            </a:custGeom>
            <a:blipFill>
              <a:blip r:embed="rId10"/>
              <a:stretch>
                <a:fillRect l="0" t="0" r="0" b="0"/>
              </a:stretch>
            </a:blipFill>
          </p:spPr>
        </p:sp>
        <p:sp>
          <p:nvSpPr>
            <p:cNvPr name="AutoShape 22" id="22"/>
            <p:cNvSpPr/>
            <p:nvPr/>
          </p:nvSpPr>
          <p:spPr>
            <a:xfrm>
              <a:off x="0" y="816458"/>
              <a:ext cx="2323399" cy="0"/>
            </a:xfrm>
            <a:prstGeom prst="line">
              <a:avLst/>
            </a:prstGeom>
            <a:ln cap="rnd" w="88900">
              <a:solidFill>
                <a:srgbClr val="FFFFFF"/>
              </a:solidFill>
              <a:prstDash val="lgDash"/>
              <a:headEnd type="none" len="sm" w="sm"/>
              <a:tailEnd type="triangle" len="med" w="lg"/>
            </a:ln>
          </p:spPr>
        </p:sp>
        <p:sp>
          <p:nvSpPr>
            <p:cNvPr name="TextBox 23" id="23"/>
            <p:cNvSpPr txBox="true"/>
            <p:nvPr/>
          </p:nvSpPr>
          <p:spPr>
            <a:xfrm rot="0">
              <a:off x="2036850" y="1594817"/>
              <a:ext cx="2090452" cy="940240"/>
            </a:xfrm>
            <a:prstGeom prst="rect">
              <a:avLst/>
            </a:prstGeom>
          </p:spPr>
          <p:txBody>
            <a:bodyPr anchor="t" rtlCol="false" tIns="0" lIns="0" bIns="0" rIns="0">
              <a:spAutoFit/>
            </a:bodyPr>
            <a:lstStyle/>
            <a:p>
              <a:pPr algn="ctr">
                <a:lnSpc>
                  <a:spcPts val="2893"/>
                </a:lnSpc>
              </a:pPr>
              <a:r>
                <a:rPr lang="en-US" sz="2066">
                  <a:solidFill>
                    <a:srgbClr val="FFFFFF"/>
                  </a:solidFill>
                  <a:latin typeface="Montserrat"/>
                  <a:ea typeface="Montserrat"/>
                  <a:cs typeface="Montserrat"/>
                  <a:sym typeface="Montserrat"/>
                </a:rPr>
                <a:t>Huấn luyện mô hình</a:t>
              </a:r>
            </a:p>
          </p:txBody>
        </p:sp>
      </p:grpSp>
      <p:grpSp>
        <p:nvGrpSpPr>
          <p:cNvPr name="Group 24" id="24"/>
          <p:cNvGrpSpPr/>
          <p:nvPr/>
        </p:nvGrpSpPr>
        <p:grpSpPr>
          <a:xfrm rot="0">
            <a:off x="10726092" y="2403070"/>
            <a:ext cx="4121187" cy="1224688"/>
            <a:chOff x="0" y="0"/>
            <a:chExt cx="5494916" cy="1632917"/>
          </a:xfrm>
        </p:grpSpPr>
        <p:sp>
          <p:nvSpPr>
            <p:cNvPr name="Freeform 25" id="25"/>
            <p:cNvSpPr/>
            <p:nvPr/>
          </p:nvSpPr>
          <p:spPr>
            <a:xfrm flipH="false" flipV="false" rot="0">
              <a:off x="2323399" y="0"/>
              <a:ext cx="1597419" cy="1632917"/>
            </a:xfrm>
            <a:custGeom>
              <a:avLst/>
              <a:gdLst/>
              <a:ahLst/>
              <a:cxnLst/>
              <a:rect r="r" b="b" t="t" l="l"/>
              <a:pathLst>
                <a:path h="1632917" w="1597419">
                  <a:moveTo>
                    <a:pt x="0" y="0"/>
                  </a:moveTo>
                  <a:lnTo>
                    <a:pt x="1597419" y="0"/>
                  </a:lnTo>
                  <a:lnTo>
                    <a:pt x="1597419" y="1632917"/>
                  </a:lnTo>
                  <a:lnTo>
                    <a:pt x="0" y="1632917"/>
                  </a:lnTo>
                  <a:lnTo>
                    <a:pt x="0" y="0"/>
                  </a:lnTo>
                  <a:close/>
                </a:path>
              </a:pathLst>
            </a:custGeom>
            <a:blipFill>
              <a:blip r:embed="rId11"/>
              <a:stretch>
                <a:fillRect l="0" t="0" r="0" b="0"/>
              </a:stretch>
            </a:blipFill>
          </p:spPr>
        </p:sp>
        <p:sp>
          <p:nvSpPr>
            <p:cNvPr name="AutoShape 26" id="26"/>
            <p:cNvSpPr/>
            <p:nvPr/>
          </p:nvSpPr>
          <p:spPr>
            <a:xfrm flipV="true">
              <a:off x="0" y="816458"/>
              <a:ext cx="2323399" cy="0"/>
            </a:xfrm>
            <a:prstGeom prst="line">
              <a:avLst/>
            </a:prstGeom>
            <a:ln cap="rnd" w="88900">
              <a:solidFill>
                <a:srgbClr val="FFFFFF"/>
              </a:solidFill>
              <a:prstDash val="lgDash"/>
              <a:headEnd type="none" len="sm" w="sm"/>
              <a:tailEnd type="triangle" len="med" w="lg"/>
            </a:ln>
          </p:spPr>
        </p:sp>
        <p:sp>
          <p:nvSpPr>
            <p:cNvPr name="TextBox 27" id="27"/>
            <p:cNvSpPr txBox="true"/>
            <p:nvPr/>
          </p:nvSpPr>
          <p:spPr>
            <a:xfrm rot="0">
              <a:off x="3920818" y="382673"/>
              <a:ext cx="1574098" cy="940240"/>
            </a:xfrm>
            <a:prstGeom prst="rect">
              <a:avLst/>
            </a:prstGeom>
          </p:spPr>
          <p:txBody>
            <a:bodyPr anchor="t" rtlCol="false" tIns="0" lIns="0" bIns="0" rIns="0">
              <a:spAutoFit/>
            </a:bodyPr>
            <a:lstStyle/>
            <a:p>
              <a:pPr algn="ctr">
                <a:lnSpc>
                  <a:spcPts val="2893"/>
                </a:lnSpc>
              </a:pPr>
              <a:r>
                <a:rPr lang="en-US" sz="2066">
                  <a:solidFill>
                    <a:srgbClr val="FFFFFF"/>
                  </a:solidFill>
                  <a:latin typeface="Montserrat"/>
                  <a:ea typeface="Montserrat"/>
                  <a:cs typeface="Montserrat"/>
                  <a:sym typeface="Montserrat"/>
                </a:rPr>
                <a:t>Lưu mô hình</a:t>
              </a:r>
            </a:p>
          </p:txBody>
        </p:sp>
      </p:grpSp>
      <p:grpSp>
        <p:nvGrpSpPr>
          <p:cNvPr name="Group 28" id="28"/>
          <p:cNvGrpSpPr/>
          <p:nvPr/>
        </p:nvGrpSpPr>
        <p:grpSpPr>
          <a:xfrm rot="0">
            <a:off x="12490451" y="3627456"/>
            <a:ext cx="2117091" cy="2430879"/>
            <a:chOff x="0" y="0"/>
            <a:chExt cx="2822788" cy="3241171"/>
          </a:xfrm>
        </p:grpSpPr>
        <p:sp>
          <p:nvSpPr>
            <p:cNvPr name="Freeform 29" id="29"/>
            <p:cNvSpPr/>
            <p:nvPr/>
          </p:nvSpPr>
          <p:spPr>
            <a:xfrm flipH="false" flipV="false" rot="0">
              <a:off x="0" y="1608255"/>
              <a:ext cx="1568338" cy="1632917"/>
            </a:xfrm>
            <a:custGeom>
              <a:avLst/>
              <a:gdLst/>
              <a:ahLst/>
              <a:cxnLst/>
              <a:rect r="r" b="b" t="t" l="l"/>
              <a:pathLst>
                <a:path h="1632917" w="1568338">
                  <a:moveTo>
                    <a:pt x="0" y="0"/>
                  </a:moveTo>
                  <a:lnTo>
                    <a:pt x="1568338" y="0"/>
                  </a:lnTo>
                  <a:lnTo>
                    <a:pt x="1568338" y="1632916"/>
                  </a:lnTo>
                  <a:lnTo>
                    <a:pt x="0" y="1632916"/>
                  </a:lnTo>
                  <a:lnTo>
                    <a:pt x="0" y="0"/>
                  </a:lnTo>
                  <a:close/>
                </a:path>
              </a:pathLst>
            </a:custGeom>
            <a:blipFill>
              <a:blip r:embed="rId12"/>
              <a:stretch>
                <a:fillRect l="-5411" t="-4415" r="-2291" b="-7568"/>
              </a:stretch>
            </a:blipFill>
          </p:spPr>
        </p:sp>
        <p:sp>
          <p:nvSpPr>
            <p:cNvPr name="AutoShape 30" id="30"/>
            <p:cNvSpPr/>
            <p:nvPr/>
          </p:nvSpPr>
          <p:spPr>
            <a:xfrm>
              <a:off x="769629" y="402"/>
              <a:ext cx="14540" cy="1607853"/>
            </a:xfrm>
            <a:prstGeom prst="line">
              <a:avLst/>
            </a:prstGeom>
            <a:ln cap="rnd" w="88900">
              <a:solidFill>
                <a:srgbClr val="FFFFFF"/>
              </a:solidFill>
              <a:prstDash val="lgDash"/>
              <a:headEnd type="none" len="sm" w="sm"/>
              <a:tailEnd type="triangle" len="med" w="lg"/>
            </a:ln>
          </p:spPr>
        </p:sp>
        <p:sp>
          <p:nvSpPr>
            <p:cNvPr name="TextBox 31" id="31"/>
            <p:cNvSpPr txBox="true"/>
            <p:nvPr/>
          </p:nvSpPr>
          <p:spPr>
            <a:xfrm rot="0">
              <a:off x="1568338" y="1935543"/>
              <a:ext cx="1254450" cy="940240"/>
            </a:xfrm>
            <a:prstGeom prst="rect">
              <a:avLst/>
            </a:prstGeom>
          </p:spPr>
          <p:txBody>
            <a:bodyPr anchor="t" rtlCol="false" tIns="0" lIns="0" bIns="0" rIns="0">
              <a:spAutoFit/>
            </a:bodyPr>
            <a:lstStyle/>
            <a:p>
              <a:pPr algn="ctr">
                <a:lnSpc>
                  <a:spcPts val="2893"/>
                </a:lnSpc>
              </a:pPr>
              <a:r>
                <a:rPr lang="en-US" sz="2066">
                  <a:solidFill>
                    <a:srgbClr val="FFFFFF"/>
                  </a:solidFill>
                  <a:latin typeface="Montserrat"/>
                  <a:ea typeface="Montserrat"/>
                  <a:cs typeface="Montserrat"/>
                  <a:sym typeface="Montserrat"/>
                </a:rPr>
                <a:t>Tải mô hình</a:t>
              </a:r>
            </a:p>
          </p:txBody>
        </p:sp>
      </p:grpSp>
      <p:grpSp>
        <p:nvGrpSpPr>
          <p:cNvPr name="Group 32" id="32"/>
          <p:cNvGrpSpPr/>
          <p:nvPr/>
        </p:nvGrpSpPr>
        <p:grpSpPr>
          <a:xfrm rot="0">
            <a:off x="7868894" y="4833647"/>
            <a:ext cx="4621558" cy="1723059"/>
            <a:chOff x="0" y="0"/>
            <a:chExt cx="6162077" cy="2297412"/>
          </a:xfrm>
        </p:grpSpPr>
        <p:sp>
          <p:nvSpPr>
            <p:cNvPr name="Freeform 33" id="33"/>
            <p:cNvSpPr/>
            <p:nvPr/>
          </p:nvSpPr>
          <p:spPr>
            <a:xfrm flipH="false" flipV="false" rot="0">
              <a:off x="222764" y="0"/>
              <a:ext cx="1644924" cy="1632917"/>
            </a:xfrm>
            <a:custGeom>
              <a:avLst/>
              <a:gdLst/>
              <a:ahLst/>
              <a:cxnLst/>
              <a:rect r="r" b="b" t="t" l="l"/>
              <a:pathLst>
                <a:path h="1632917" w="1644924">
                  <a:moveTo>
                    <a:pt x="0" y="0"/>
                  </a:moveTo>
                  <a:lnTo>
                    <a:pt x="1644924" y="0"/>
                  </a:lnTo>
                  <a:lnTo>
                    <a:pt x="1644924" y="1632917"/>
                  </a:lnTo>
                  <a:lnTo>
                    <a:pt x="0" y="1632917"/>
                  </a:lnTo>
                  <a:lnTo>
                    <a:pt x="0" y="0"/>
                  </a:lnTo>
                  <a:close/>
                </a:path>
              </a:pathLst>
            </a:custGeom>
            <a:blipFill>
              <a:blip r:embed="rId9"/>
              <a:stretch>
                <a:fillRect l="0" t="0" r="0" b="0"/>
              </a:stretch>
            </a:blipFill>
          </p:spPr>
        </p:sp>
        <p:sp>
          <p:nvSpPr>
            <p:cNvPr name="AutoShape 34" id="34"/>
            <p:cNvSpPr/>
            <p:nvPr/>
          </p:nvSpPr>
          <p:spPr>
            <a:xfrm>
              <a:off x="1867688" y="816458"/>
              <a:ext cx="4294389" cy="0"/>
            </a:xfrm>
            <a:prstGeom prst="line">
              <a:avLst/>
            </a:prstGeom>
            <a:ln cap="rnd" w="88900">
              <a:solidFill>
                <a:srgbClr val="FFFFFF"/>
              </a:solidFill>
              <a:prstDash val="lgDash"/>
              <a:headEnd type="none" len="sm" w="sm"/>
              <a:tailEnd type="triangle" len="med" w="lg"/>
            </a:ln>
          </p:spPr>
        </p:sp>
        <p:sp>
          <p:nvSpPr>
            <p:cNvPr name="TextBox 35" id="35"/>
            <p:cNvSpPr txBox="true"/>
            <p:nvPr/>
          </p:nvSpPr>
          <p:spPr>
            <a:xfrm rot="0">
              <a:off x="1812569" y="1060318"/>
              <a:ext cx="9721" cy="581454"/>
            </a:xfrm>
            <a:prstGeom prst="rect">
              <a:avLst/>
            </a:prstGeom>
          </p:spPr>
          <p:txBody>
            <a:bodyPr anchor="t" rtlCol="false" tIns="0" lIns="0" bIns="0" rIns="0">
              <a:spAutoFit/>
            </a:bodyPr>
            <a:lstStyle/>
            <a:p>
              <a:pPr algn="ctr">
                <a:lnSpc>
                  <a:spcPts val="3643"/>
                </a:lnSpc>
              </a:pPr>
            </a:p>
          </p:txBody>
        </p:sp>
        <p:sp>
          <p:nvSpPr>
            <p:cNvPr name="TextBox 36" id="36"/>
            <p:cNvSpPr txBox="true"/>
            <p:nvPr/>
          </p:nvSpPr>
          <p:spPr>
            <a:xfrm rot="0">
              <a:off x="0" y="1846706"/>
              <a:ext cx="2090452" cy="450706"/>
            </a:xfrm>
            <a:prstGeom prst="rect">
              <a:avLst/>
            </a:prstGeom>
          </p:spPr>
          <p:txBody>
            <a:bodyPr anchor="t" rtlCol="false" tIns="0" lIns="0" bIns="0" rIns="0">
              <a:spAutoFit/>
            </a:bodyPr>
            <a:lstStyle/>
            <a:p>
              <a:pPr algn="ctr">
                <a:lnSpc>
                  <a:spcPts val="2893"/>
                </a:lnSpc>
              </a:pPr>
              <a:r>
                <a:rPr lang="en-US" sz="2066">
                  <a:solidFill>
                    <a:srgbClr val="FFFFFF"/>
                  </a:solidFill>
                  <a:latin typeface="Montserrat"/>
                  <a:ea typeface="Montserrat"/>
                  <a:cs typeface="Montserrat"/>
                  <a:sym typeface="Montserrat"/>
                </a:rPr>
                <a:t>Tiền xử lý</a:t>
              </a:r>
            </a:p>
          </p:txBody>
        </p:sp>
      </p:grpSp>
      <p:grpSp>
        <p:nvGrpSpPr>
          <p:cNvPr name="Group 37" id="37"/>
          <p:cNvGrpSpPr/>
          <p:nvPr/>
        </p:nvGrpSpPr>
        <p:grpSpPr>
          <a:xfrm rot="0">
            <a:off x="12154665" y="7261350"/>
            <a:ext cx="1826016" cy="1912752"/>
            <a:chOff x="0" y="0"/>
            <a:chExt cx="2434688" cy="2550336"/>
          </a:xfrm>
        </p:grpSpPr>
        <p:sp>
          <p:nvSpPr>
            <p:cNvPr name="Freeform 38" id="38"/>
            <p:cNvSpPr/>
            <p:nvPr/>
          </p:nvSpPr>
          <p:spPr>
            <a:xfrm flipH="false" flipV="false" rot="0">
              <a:off x="253889" y="0"/>
              <a:ext cx="1955990" cy="1955990"/>
            </a:xfrm>
            <a:custGeom>
              <a:avLst/>
              <a:gdLst/>
              <a:ahLst/>
              <a:cxnLst/>
              <a:rect r="r" b="b" t="t" l="l"/>
              <a:pathLst>
                <a:path h="1955990" w="1955990">
                  <a:moveTo>
                    <a:pt x="0" y="0"/>
                  </a:moveTo>
                  <a:lnTo>
                    <a:pt x="1955990" y="0"/>
                  </a:lnTo>
                  <a:lnTo>
                    <a:pt x="1955990" y="1955990"/>
                  </a:lnTo>
                  <a:lnTo>
                    <a:pt x="0" y="1955990"/>
                  </a:lnTo>
                  <a:lnTo>
                    <a:pt x="0" y="0"/>
                  </a:lnTo>
                  <a:close/>
                </a:path>
              </a:pathLst>
            </a:custGeom>
            <a:blipFill>
              <a:blip r:embed="rId13"/>
              <a:stretch>
                <a:fillRect l="0" t="0" r="0" b="0"/>
              </a:stretch>
            </a:blipFill>
          </p:spPr>
        </p:sp>
        <p:sp>
          <p:nvSpPr>
            <p:cNvPr name="TextBox 39" id="39"/>
            <p:cNvSpPr txBox="true"/>
            <p:nvPr/>
          </p:nvSpPr>
          <p:spPr>
            <a:xfrm rot="0">
              <a:off x="0" y="2096164"/>
              <a:ext cx="2434688" cy="454173"/>
            </a:xfrm>
            <a:prstGeom prst="rect">
              <a:avLst/>
            </a:prstGeom>
          </p:spPr>
          <p:txBody>
            <a:bodyPr anchor="t" rtlCol="false" tIns="0" lIns="0" bIns="0" rIns="0">
              <a:spAutoFit/>
            </a:bodyPr>
            <a:lstStyle/>
            <a:p>
              <a:pPr algn="ctr">
                <a:lnSpc>
                  <a:spcPts val="2893"/>
                </a:lnSpc>
              </a:pPr>
              <a:r>
                <a:rPr lang="en-US" sz="2066">
                  <a:solidFill>
                    <a:srgbClr val="FFFFFF"/>
                  </a:solidFill>
                  <a:latin typeface="Montserrat"/>
                  <a:ea typeface="Montserrat"/>
                  <a:cs typeface="Montserrat"/>
                  <a:sym typeface="Montserrat"/>
                </a:rPr>
                <a:t>Lớp cảm xúc</a:t>
              </a:r>
            </a:p>
          </p:txBody>
        </p:sp>
      </p:grpSp>
      <p:grpSp>
        <p:nvGrpSpPr>
          <p:cNvPr name="Group 40" id="40"/>
          <p:cNvGrpSpPr/>
          <p:nvPr/>
        </p:nvGrpSpPr>
        <p:grpSpPr>
          <a:xfrm rot="0">
            <a:off x="13045240" y="6058335"/>
            <a:ext cx="1047940" cy="1203015"/>
            <a:chOff x="0" y="0"/>
            <a:chExt cx="1397253" cy="1604020"/>
          </a:xfrm>
        </p:grpSpPr>
        <p:sp>
          <p:nvSpPr>
            <p:cNvPr name="AutoShape 41" id="41"/>
            <p:cNvSpPr/>
            <p:nvPr/>
          </p:nvSpPr>
          <p:spPr>
            <a:xfrm>
              <a:off x="44450" y="0"/>
              <a:ext cx="0" cy="1604020"/>
            </a:xfrm>
            <a:prstGeom prst="line">
              <a:avLst/>
            </a:prstGeom>
            <a:ln cap="rnd" w="88900">
              <a:solidFill>
                <a:srgbClr val="FFFFFF"/>
              </a:solidFill>
              <a:prstDash val="lgDash"/>
              <a:headEnd type="none" len="sm" w="sm"/>
              <a:tailEnd type="triangle" len="med" w="lg"/>
            </a:ln>
          </p:spPr>
        </p:sp>
        <p:sp>
          <p:nvSpPr>
            <p:cNvPr name="TextBox 42" id="42"/>
            <p:cNvSpPr txBox="true"/>
            <p:nvPr/>
          </p:nvSpPr>
          <p:spPr>
            <a:xfrm rot="0">
              <a:off x="44450" y="213789"/>
              <a:ext cx="1352803" cy="940240"/>
            </a:xfrm>
            <a:prstGeom prst="rect">
              <a:avLst/>
            </a:prstGeom>
          </p:spPr>
          <p:txBody>
            <a:bodyPr anchor="t" rtlCol="false" tIns="0" lIns="0" bIns="0" rIns="0">
              <a:spAutoFit/>
            </a:bodyPr>
            <a:lstStyle/>
            <a:p>
              <a:pPr algn="ctr">
                <a:lnSpc>
                  <a:spcPts val="2893"/>
                </a:lnSpc>
              </a:pPr>
              <a:r>
                <a:rPr lang="en-US" sz="2066">
                  <a:solidFill>
                    <a:srgbClr val="FFFFFF"/>
                  </a:solidFill>
                  <a:latin typeface="Montserrat"/>
                  <a:ea typeface="Montserrat"/>
                  <a:cs typeface="Montserrat"/>
                  <a:sym typeface="Montserrat"/>
                </a:rPr>
                <a:t>Dự đoán</a:t>
              </a:r>
            </a:p>
          </p:txBody>
        </p:sp>
      </p:grpSp>
      <p:grpSp>
        <p:nvGrpSpPr>
          <p:cNvPr name="Group 43" id="43"/>
          <p:cNvGrpSpPr/>
          <p:nvPr/>
        </p:nvGrpSpPr>
        <p:grpSpPr>
          <a:xfrm rot="0">
            <a:off x="7113355" y="7261350"/>
            <a:ext cx="5231727" cy="2240847"/>
            <a:chOff x="0" y="0"/>
            <a:chExt cx="6975636" cy="2987797"/>
          </a:xfrm>
        </p:grpSpPr>
        <p:sp>
          <p:nvSpPr>
            <p:cNvPr name="AutoShape 44" id="44"/>
            <p:cNvSpPr/>
            <p:nvPr/>
          </p:nvSpPr>
          <p:spPr>
            <a:xfrm flipH="true">
              <a:off x="2966513" y="977995"/>
              <a:ext cx="4009123" cy="0"/>
            </a:xfrm>
            <a:prstGeom prst="line">
              <a:avLst/>
            </a:prstGeom>
            <a:ln cap="rnd" w="88900">
              <a:solidFill>
                <a:srgbClr val="FFFFFF"/>
              </a:solidFill>
              <a:prstDash val="lgDash"/>
              <a:headEnd type="none" len="sm" w="sm"/>
              <a:tailEnd type="triangle" len="med" w="lg"/>
            </a:ln>
          </p:spPr>
        </p:sp>
        <p:sp>
          <p:nvSpPr>
            <p:cNvPr name="Freeform 45" id="45"/>
            <p:cNvSpPr/>
            <p:nvPr/>
          </p:nvSpPr>
          <p:spPr>
            <a:xfrm flipH="false" flipV="false" rot="0">
              <a:off x="0" y="0"/>
              <a:ext cx="2966513" cy="1955990"/>
            </a:xfrm>
            <a:custGeom>
              <a:avLst/>
              <a:gdLst/>
              <a:ahLst/>
              <a:cxnLst/>
              <a:rect r="r" b="b" t="t" l="l"/>
              <a:pathLst>
                <a:path h="1955990" w="2966513">
                  <a:moveTo>
                    <a:pt x="0" y="0"/>
                  </a:moveTo>
                  <a:lnTo>
                    <a:pt x="2966513" y="0"/>
                  </a:lnTo>
                  <a:lnTo>
                    <a:pt x="2966513" y="1955990"/>
                  </a:lnTo>
                  <a:lnTo>
                    <a:pt x="0" y="1955990"/>
                  </a:lnTo>
                  <a:lnTo>
                    <a:pt x="0" y="0"/>
                  </a:lnTo>
                  <a:close/>
                </a:path>
              </a:pathLst>
            </a:custGeom>
            <a:blipFill>
              <a:blip r:embed="rId14"/>
              <a:stretch>
                <a:fillRect l="0" t="0" r="0" b="0"/>
              </a:stretch>
            </a:blipFill>
          </p:spPr>
        </p:sp>
        <p:sp>
          <p:nvSpPr>
            <p:cNvPr name="TextBox 46" id="46"/>
            <p:cNvSpPr txBox="true"/>
            <p:nvPr/>
          </p:nvSpPr>
          <p:spPr>
            <a:xfrm rot="0">
              <a:off x="3839620" y="339250"/>
              <a:ext cx="2434688" cy="454173"/>
            </a:xfrm>
            <a:prstGeom prst="rect">
              <a:avLst/>
            </a:prstGeom>
          </p:spPr>
          <p:txBody>
            <a:bodyPr anchor="t" rtlCol="false" tIns="0" lIns="0" bIns="0" rIns="0">
              <a:spAutoFit/>
            </a:bodyPr>
            <a:lstStyle/>
            <a:p>
              <a:pPr algn="ctr">
                <a:lnSpc>
                  <a:spcPts val="2893"/>
                </a:lnSpc>
              </a:pPr>
              <a:r>
                <a:rPr lang="en-US" sz="2066">
                  <a:solidFill>
                    <a:srgbClr val="FFFFFF"/>
                  </a:solidFill>
                  <a:latin typeface="Montserrat"/>
                  <a:ea typeface="Montserrat"/>
                  <a:cs typeface="Montserrat"/>
                  <a:sym typeface="Montserrat"/>
                </a:rPr>
                <a:t>Tích hợp APP</a:t>
              </a:r>
            </a:p>
          </p:txBody>
        </p:sp>
        <p:sp>
          <p:nvSpPr>
            <p:cNvPr name="TextBox 47" id="47"/>
            <p:cNvSpPr txBox="true"/>
            <p:nvPr/>
          </p:nvSpPr>
          <p:spPr>
            <a:xfrm rot="0">
              <a:off x="438030" y="2047557"/>
              <a:ext cx="2090452" cy="940240"/>
            </a:xfrm>
            <a:prstGeom prst="rect">
              <a:avLst/>
            </a:prstGeom>
          </p:spPr>
          <p:txBody>
            <a:bodyPr anchor="t" rtlCol="false" tIns="0" lIns="0" bIns="0" rIns="0">
              <a:spAutoFit/>
            </a:bodyPr>
            <a:lstStyle/>
            <a:p>
              <a:pPr algn="ctr">
                <a:lnSpc>
                  <a:spcPts val="2893"/>
                </a:lnSpc>
              </a:pPr>
              <a:r>
                <a:rPr lang="en-US" sz="2066">
                  <a:solidFill>
                    <a:srgbClr val="FFFFFF"/>
                  </a:solidFill>
                  <a:latin typeface="Montserrat"/>
                  <a:ea typeface="Montserrat"/>
                  <a:cs typeface="Montserrat"/>
                  <a:sym typeface="Montserrat"/>
                </a:rPr>
                <a:t>Tkinter Python</a:t>
              </a:r>
            </a:p>
          </p:txBody>
        </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540106"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608658"/>
            <a:ext cx="10711896" cy="1017397"/>
          </a:xfrm>
          <a:prstGeom prst="rect">
            <a:avLst/>
          </a:prstGeom>
        </p:spPr>
        <p:txBody>
          <a:bodyPr anchor="t" rtlCol="false" tIns="0" lIns="0" bIns="0" rIns="0">
            <a:spAutoFit/>
          </a:bodyPr>
          <a:lstStyle/>
          <a:p>
            <a:pPr algn="ctr">
              <a:lnSpc>
                <a:spcPts val="7844"/>
              </a:lnSpc>
            </a:pPr>
            <a:r>
              <a:rPr lang="en-US" sz="7400">
                <a:solidFill>
                  <a:srgbClr val="FFFFFF"/>
                </a:solidFill>
                <a:latin typeface="Anton"/>
                <a:ea typeface="Anton"/>
                <a:cs typeface="Anton"/>
                <a:sym typeface="Anton"/>
              </a:rPr>
              <a:t>TỔNG QUAN CÁC PHƯƠNG PHÁP </a:t>
            </a:r>
          </a:p>
        </p:txBody>
      </p:sp>
      <p:sp>
        <p:nvSpPr>
          <p:cNvPr name="TextBox 9" id="9"/>
          <p:cNvSpPr txBox="true"/>
          <p:nvPr/>
        </p:nvSpPr>
        <p:spPr>
          <a:xfrm rot="0">
            <a:off x="582681" y="3226130"/>
            <a:ext cx="17039960" cy="5053581"/>
          </a:xfrm>
          <a:prstGeom prst="rect">
            <a:avLst/>
          </a:prstGeom>
        </p:spPr>
        <p:txBody>
          <a:bodyPr anchor="t" rtlCol="false" tIns="0" lIns="0" bIns="0" rIns="0">
            <a:spAutoFit/>
          </a:bodyPr>
          <a:lstStyle/>
          <a:p>
            <a:pPr algn="just">
              <a:lnSpc>
                <a:spcPts val="4429"/>
              </a:lnSpc>
            </a:pPr>
            <a:r>
              <a:rPr lang="en-US" sz="3600" spc="-108">
                <a:solidFill>
                  <a:srgbClr val="FFFFFF"/>
                </a:solidFill>
                <a:latin typeface="Tomorrow"/>
                <a:ea typeface="Tomorrow"/>
                <a:cs typeface="Tomorrow"/>
                <a:sym typeface="Tomorrow"/>
              </a:rPr>
              <a:t>Trích xuất tính năng và xử lý dữ liệu trước là những bước quan trọng </a:t>
            </a:r>
            <a:r>
              <a:rPr lang="en-US" sz="3600" spc="-108">
                <a:solidFill>
                  <a:srgbClr val="FFFFFF"/>
                </a:solidFill>
                <a:latin typeface="Tomorrow"/>
                <a:ea typeface="Tomorrow"/>
                <a:cs typeface="Tomorrow"/>
                <a:sym typeface="Tomorrow"/>
              </a:rPr>
              <a:t>trong một dự án học máy, tuy nhiên, thuật toán phân loại cũng đóng vai trò không kém phần quan trọng. </a:t>
            </a:r>
          </a:p>
          <a:p>
            <a:pPr algn="just">
              <a:lnSpc>
                <a:spcPts val="4429"/>
              </a:lnSpc>
            </a:pPr>
            <a:r>
              <a:rPr lang="en-US" sz="3600" spc="-108">
                <a:solidFill>
                  <a:srgbClr val="FFFFFF"/>
                </a:solidFill>
                <a:latin typeface="Tomorrow"/>
                <a:ea typeface="Tomorrow"/>
                <a:cs typeface="Tomorrow"/>
                <a:sym typeface="Tomorrow"/>
              </a:rPr>
              <a:t>Thuật toán phân loại giúp quyết định mẫu giọng nói nào thuộc về lớp cảm xúc nào.</a:t>
            </a:r>
          </a:p>
          <a:p>
            <a:pPr algn="just">
              <a:lnSpc>
                <a:spcPts val="4429"/>
              </a:lnSpc>
            </a:pPr>
            <a:r>
              <a:rPr lang="en-US" sz="3600" spc="-108">
                <a:solidFill>
                  <a:srgbClr val="FFFFFF"/>
                </a:solidFill>
                <a:latin typeface="Tomorrow"/>
                <a:ea typeface="Tomorrow"/>
                <a:cs typeface="Tomorrow"/>
                <a:sym typeface="Tomorrow"/>
              </a:rPr>
              <a:t>Ta sẽ sử dụng bốn phương pháp phân loại cho dự án này: </a:t>
            </a:r>
          </a:p>
          <a:p>
            <a:pPr algn="just" marL="777426" indent="-388713" lvl="1">
              <a:lnSpc>
                <a:spcPts val="4429"/>
              </a:lnSpc>
              <a:buFont typeface="Arial"/>
              <a:buChar char="•"/>
            </a:pPr>
            <a:r>
              <a:rPr lang="en-US" sz="3600" spc="-108">
                <a:solidFill>
                  <a:srgbClr val="ADFDFF"/>
                </a:solidFill>
                <a:latin typeface="Tomorrow"/>
                <a:ea typeface="Tomorrow"/>
                <a:cs typeface="Tomorrow"/>
                <a:sym typeface="Tomorrow"/>
              </a:rPr>
              <a:t>Decision Tree</a:t>
            </a:r>
          </a:p>
          <a:p>
            <a:pPr algn="just" marL="777426" indent="-388713" lvl="1">
              <a:lnSpc>
                <a:spcPts val="4429"/>
              </a:lnSpc>
              <a:buFont typeface="Arial"/>
              <a:buChar char="•"/>
            </a:pPr>
            <a:r>
              <a:rPr lang="en-US" sz="3600" spc="-108">
                <a:solidFill>
                  <a:srgbClr val="ADFDFF"/>
                </a:solidFill>
                <a:latin typeface="Tomorrow"/>
                <a:ea typeface="Tomorrow"/>
                <a:cs typeface="Tomorrow"/>
                <a:sym typeface="Tomorrow"/>
              </a:rPr>
              <a:t>Extra Trees</a:t>
            </a:r>
          </a:p>
          <a:p>
            <a:pPr algn="just" marL="777426" indent="-388713" lvl="1">
              <a:lnSpc>
                <a:spcPts val="4429"/>
              </a:lnSpc>
              <a:buFont typeface="Arial"/>
              <a:buChar char="•"/>
            </a:pPr>
            <a:r>
              <a:rPr lang="en-US" sz="3600" spc="-108">
                <a:solidFill>
                  <a:srgbClr val="ADFDFF"/>
                </a:solidFill>
                <a:latin typeface="Tomorrow"/>
                <a:ea typeface="Tomorrow"/>
                <a:cs typeface="Tomorrow"/>
                <a:sym typeface="Tomorrow"/>
              </a:rPr>
              <a:t>K-Nearest Neighbors (KNN) </a:t>
            </a:r>
          </a:p>
          <a:p>
            <a:pPr algn="just" marL="777426" indent="-388713" lvl="1">
              <a:lnSpc>
                <a:spcPts val="4429"/>
              </a:lnSpc>
              <a:buFont typeface="Arial"/>
              <a:buChar char="•"/>
            </a:pPr>
            <a:r>
              <a:rPr lang="en-US" sz="3600" spc="-108">
                <a:solidFill>
                  <a:srgbClr val="ADFDFF"/>
                </a:solidFill>
                <a:latin typeface="Tomorrow"/>
                <a:ea typeface="Tomorrow"/>
                <a:cs typeface="Tomorrow"/>
                <a:sym typeface="Tomorrow"/>
              </a:rPr>
              <a:t>Mạng Nơ-ron (NN)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TextBox 3" id="3"/>
          <p:cNvSpPr txBox="true"/>
          <p:nvPr/>
        </p:nvSpPr>
        <p:spPr>
          <a:xfrm rot="0">
            <a:off x="2217837" y="4635227"/>
            <a:ext cx="13852327" cy="1084961"/>
          </a:xfrm>
          <a:prstGeom prst="rect">
            <a:avLst/>
          </a:prstGeom>
        </p:spPr>
        <p:txBody>
          <a:bodyPr anchor="t" rtlCol="false" tIns="0" lIns="0" bIns="0" rIns="0">
            <a:spAutoFit/>
          </a:bodyPr>
          <a:lstStyle/>
          <a:p>
            <a:pPr algn="ctr">
              <a:lnSpc>
                <a:spcPts val="8362"/>
              </a:lnSpc>
              <a:spcBef>
                <a:spcPct val="0"/>
              </a:spcBef>
            </a:pPr>
            <a:r>
              <a:rPr lang="en-US" b="true" sz="7400">
                <a:solidFill>
                  <a:srgbClr val="FFFFFF"/>
                </a:solidFill>
                <a:latin typeface="Tomorrow Bold"/>
                <a:ea typeface="Tomorrow Bold"/>
                <a:cs typeface="Tomorrow Bold"/>
                <a:sym typeface="Tomorrow Bold"/>
              </a:rPr>
              <a:t>DECISION TREE CLASSIFIER</a:t>
            </a:r>
          </a:p>
        </p:txBody>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AutoShape 6" id="6"/>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7" id="7"/>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transition spd="med">
    <p:push dir="u"/>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2017418"/>
            <a:ext cx="8940606"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DECISION TREE CLASSIFIER</a:t>
            </a:r>
          </a:p>
        </p:txBody>
      </p:sp>
      <p:sp>
        <p:nvSpPr>
          <p:cNvPr name="TextBox 9" id="9"/>
          <p:cNvSpPr txBox="true"/>
          <p:nvPr/>
        </p:nvSpPr>
        <p:spPr>
          <a:xfrm rot="0">
            <a:off x="128504" y="4056788"/>
            <a:ext cx="17494137" cy="3986989"/>
          </a:xfrm>
          <a:prstGeom prst="rect">
            <a:avLst/>
          </a:prstGeom>
        </p:spPr>
        <p:txBody>
          <a:bodyPr anchor="t" rtlCol="false" tIns="0" lIns="0" bIns="0" rIns="0">
            <a:spAutoFit/>
          </a:bodyPr>
          <a:lstStyle/>
          <a:p>
            <a:pPr algn="just" marL="877384" indent="-438692" lvl="1">
              <a:lnSpc>
                <a:spcPts val="5282"/>
              </a:lnSpc>
              <a:buFont typeface="Arial"/>
              <a:buChar char="•"/>
            </a:pPr>
            <a:r>
              <a:rPr lang="en-US" sz="4063" strike="noStrike" u="none">
                <a:solidFill>
                  <a:srgbClr val="FFFFFF"/>
                </a:solidFill>
                <a:latin typeface="Tomorrow"/>
                <a:ea typeface="Tomorrow"/>
                <a:cs typeface="Tomorrow"/>
                <a:sym typeface="Tomorrow"/>
              </a:rPr>
              <a:t>Cây quyết định </a:t>
            </a:r>
            <a:r>
              <a:rPr lang="en-US" sz="4063" i="true" strike="noStrike" u="none">
                <a:solidFill>
                  <a:srgbClr val="40DA4F"/>
                </a:solidFill>
                <a:latin typeface="Tomorrow Italics"/>
                <a:ea typeface="Tomorrow Italics"/>
                <a:cs typeface="Tomorrow Italics"/>
                <a:sym typeface="Tomorrow Italics"/>
              </a:rPr>
              <a:t>(Decision Tree)</a:t>
            </a:r>
            <a:r>
              <a:rPr lang="en-US" sz="4063" strike="noStrike" u="none">
                <a:solidFill>
                  <a:srgbClr val="FFFFFF"/>
                </a:solidFill>
                <a:latin typeface="Tomorrow"/>
                <a:ea typeface="Tomorrow"/>
                <a:cs typeface="Tomorrow"/>
                <a:sym typeface="Tomorrow"/>
              </a:rPr>
              <a:t> là một thuật toán học máy có giám sát </a:t>
            </a:r>
            <a:r>
              <a:rPr lang="en-US" sz="4063" i="true" strike="noStrike" u="none">
                <a:solidFill>
                  <a:srgbClr val="40DA4F"/>
                </a:solidFill>
                <a:latin typeface="Tomorrow Italics"/>
                <a:ea typeface="Tomorrow Italics"/>
                <a:cs typeface="Tomorrow Italics"/>
                <a:sym typeface="Tomorrow Italics"/>
              </a:rPr>
              <a:t>(Supervised Learning)</a:t>
            </a:r>
            <a:r>
              <a:rPr lang="en-US" sz="4063" strike="noStrike" u="none">
                <a:solidFill>
                  <a:srgbClr val="FFFFFF"/>
                </a:solidFill>
                <a:latin typeface="Tomorrow"/>
                <a:ea typeface="Tomorrow"/>
                <a:cs typeface="Tomorrow"/>
                <a:sym typeface="Tomorrow"/>
              </a:rPr>
              <a:t> không tham số, được sử dụng phổ biến trong các bài toán phân loại </a:t>
            </a:r>
            <a:r>
              <a:rPr lang="en-US" sz="4063" i="true" strike="noStrike" u="none">
                <a:solidFill>
                  <a:srgbClr val="40DA4F"/>
                </a:solidFill>
                <a:latin typeface="Tomorrow Italics"/>
                <a:ea typeface="Tomorrow Italics"/>
                <a:cs typeface="Tomorrow Italics"/>
                <a:sym typeface="Tomorrow Italics"/>
              </a:rPr>
              <a:t>(Classification) </a:t>
            </a:r>
            <a:r>
              <a:rPr lang="en-US" sz="4063" strike="noStrike" u="none">
                <a:solidFill>
                  <a:srgbClr val="FFFFFF"/>
                </a:solidFill>
                <a:latin typeface="Tomorrow"/>
                <a:ea typeface="Tomorrow"/>
                <a:cs typeface="Tomorrow"/>
                <a:sym typeface="Tomorrow"/>
              </a:rPr>
              <a:t>và hồi quy </a:t>
            </a:r>
            <a:r>
              <a:rPr lang="en-US" sz="4063" i="true" strike="noStrike" u="none">
                <a:solidFill>
                  <a:srgbClr val="40DA4F"/>
                </a:solidFill>
                <a:latin typeface="Tomorrow Italics"/>
                <a:ea typeface="Tomorrow Italics"/>
                <a:cs typeface="Tomorrow Italics"/>
                <a:sym typeface="Tomorrow Italics"/>
              </a:rPr>
              <a:t>(Regression)</a:t>
            </a:r>
            <a:r>
              <a:rPr lang="en-US" sz="4063" strike="noStrike" u="none">
                <a:solidFill>
                  <a:srgbClr val="FFFFFF"/>
                </a:solidFill>
                <a:latin typeface="Tomorrow"/>
                <a:ea typeface="Tomorrow"/>
                <a:cs typeface="Tomorrow"/>
                <a:sym typeface="Tomorrow"/>
              </a:rPr>
              <a:t>. </a:t>
            </a:r>
          </a:p>
          <a:p>
            <a:pPr algn="just" marL="877384" indent="-438692" lvl="1">
              <a:lnSpc>
                <a:spcPts val="5282"/>
              </a:lnSpc>
              <a:buFont typeface="Arial"/>
              <a:buChar char="•"/>
            </a:pPr>
            <a:r>
              <a:rPr lang="en-US" sz="4063" strike="noStrike" u="none">
                <a:solidFill>
                  <a:srgbClr val="FFFFFF"/>
                </a:solidFill>
                <a:latin typeface="Tomorrow"/>
                <a:ea typeface="Tomorrow"/>
                <a:cs typeface="Tomorrow"/>
                <a:sym typeface="Tomorrow"/>
              </a:rPr>
              <a:t>Mục tiêu của thuật toán này là tạo ra một mô hình dự đoán giá trị của biến mục tiêu</a:t>
            </a:r>
            <a:r>
              <a:rPr lang="en-US" sz="4063" i="true" strike="noStrike" u="none">
                <a:solidFill>
                  <a:srgbClr val="40DA4F"/>
                </a:solidFill>
                <a:latin typeface="Tomorrow Italics"/>
                <a:ea typeface="Tomorrow Italics"/>
                <a:cs typeface="Tomorrow Italics"/>
                <a:sym typeface="Tomorrow Italics"/>
              </a:rPr>
              <a:t> (Target Variable)</a:t>
            </a:r>
            <a:r>
              <a:rPr lang="en-US" sz="4063" strike="noStrike" u="none">
                <a:solidFill>
                  <a:srgbClr val="FFFFFF"/>
                </a:solidFill>
                <a:latin typeface="Tomorrow"/>
                <a:ea typeface="Tomorrow"/>
                <a:cs typeface="Tomorrow"/>
                <a:sym typeface="Tomorrow"/>
              </a:rPr>
              <a:t> dựa trên các quy tắc quyết định đơn giản được rút ra từ các đặc trưng </a:t>
            </a:r>
            <a:r>
              <a:rPr lang="en-US" sz="4063" i="true" strike="noStrike" u="none">
                <a:solidFill>
                  <a:srgbClr val="40DA4F"/>
                </a:solidFill>
                <a:latin typeface="Tomorrow Italics"/>
                <a:ea typeface="Tomorrow Italics"/>
                <a:cs typeface="Tomorrow Italics"/>
                <a:sym typeface="Tomorrow Italics"/>
              </a:rPr>
              <a:t>(Features)</a:t>
            </a:r>
            <a:r>
              <a:rPr lang="en-US" sz="4063" strike="noStrike" u="none">
                <a:solidFill>
                  <a:srgbClr val="FFFFFF"/>
                </a:solidFill>
                <a:latin typeface="Tomorrow"/>
                <a:ea typeface="Tomorrow"/>
                <a:cs typeface="Tomorrow"/>
                <a:sym typeface="Tomorrow"/>
              </a:rPr>
              <a:t> của dữ liệu. </a:t>
            </a:r>
          </a:p>
        </p:txBody>
      </p:sp>
    </p:spTree>
  </p:cSld>
  <p:clrMapOvr>
    <a:masterClrMapping/>
  </p:clrMapOvr>
  <p:transition spd="slow">
    <p:push dir="u"/>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127578" y="1608658"/>
            <a:ext cx="8040252" cy="1017397"/>
          </a:xfrm>
          <a:prstGeom prst="rect">
            <a:avLst/>
          </a:prstGeom>
        </p:spPr>
        <p:txBody>
          <a:bodyPr anchor="t" rtlCol="false" tIns="0" lIns="0" bIns="0" rIns="0">
            <a:spAutoFit/>
          </a:bodyPr>
          <a:lstStyle/>
          <a:p>
            <a:pPr algn="just" marL="1597661" indent="-798830" lvl="1">
              <a:lnSpc>
                <a:spcPts val="7844"/>
              </a:lnSpc>
              <a:buAutoNum type="arabicPeriod" startAt="1"/>
            </a:pPr>
            <a:r>
              <a:rPr lang="en-US" sz="7400">
                <a:solidFill>
                  <a:srgbClr val="FFFFFF"/>
                </a:solidFill>
                <a:latin typeface="Anton"/>
                <a:ea typeface="Anton"/>
                <a:cs typeface="Anton"/>
                <a:sym typeface="Anton"/>
              </a:rPr>
              <a:t>CẤU TRÚC CƠ BẢN</a:t>
            </a:r>
          </a:p>
        </p:txBody>
      </p:sp>
      <p:sp>
        <p:nvSpPr>
          <p:cNvPr name="TextBox 9" id="9"/>
          <p:cNvSpPr txBox="true"/>
          <p:nvPr/>
        </p:nvSpPr>
        <p:spPr>
          <a:xfrm rot="0">
            <a:off x="835321" y="3235655"/>
            <a:ext cx="6176165" cy="4192094"/>
          </a:xfrm>
          <a:prstGeom prst="rect">
            <a:avLst/>
          </a:prstGeom>
        </p:spPr>
        <p:txBody>
          <a:bodyPr anchor="t" rtlCol="false" tIns="0" lIns="0" bIns="0" rIns="0">
            <a:spAutoFit/>
          </a:bodyPr>
          <a:lstStyle/>
          <a:p>
            <a:pPr algn="just" marL="791026" indent="-395513" lvl="1">
              <a:lnSpc>
                <a:spcPts val="4763"/>
              </a:lnSpc>
              <a:buFont typeface="Arial"/>
              <a:buChar char="•"/>
            </a:pPr>
            <a:r>
              <a:rPr lang="en-US" sz="3663">
                <a:solidFill>
                  <a:srgbClr val="FFFFFF"/>
                </a:solidFill>
                <a:latin typeface="Tomorrow"/>
                <a:ea typeface="Tomorrow"/>
                <a:cs typeface="Tomorrow"/>
                <a:sym typeface="Tomorrow"/>
              </a:rPr>
              <a:t>Nút gốc </a:t>
            </a:r>
            <a:r>
              <a:rPr lang="en-US" sz="3663" i="true">
                <a:solidFill>
                  <a:srgbClr val="4ADEDD"/>
                </a:solidFill>
                <a:latin typeface="Tomorrow Italics"/>
                <a:ea typeface="Tomorrow Italics"/>
                <a:cs typeface="Tomorrow Italics"/>
                <a:sym typeface="Tomorrow Italics"/>
              </a:rPr>
              <a:t>(Root Node)</a:t>
            </a:r>
            <a:r>
              <a:rPr lang="en-US" sz="3663">
                <a:solidFill>
                  <a:srgbClr val="FFFFFF"/>
                </a:solidFill>
                <a:latin typeface="Tomorrow"/>
                <a:ea typeface="Tomorrow"/>
                <a:cs typeface="Tomorrow"/>
                <a:sym typeface="Tomorrow"/>
              </a:rPr>
              <a:t>  Là điểm khởi đầu của cây. Tại đây, dữ </a:t>
            </a:r>
            <a:r>
              <a:rPr lang="en-US" sz="3663">
                <a:solidFill>
                  <a:srgbClr val="FFFFFF"/>
                </a:solidFill>
                <a:latin typeface="Tomorrow"/>
                <a:ea typeface="Tomorrow"/>
                <a:cs typeface="Tomorrow"/>
                <a:sym typeface="Tomorrow"/>
              </a:rPr>
              <a:t>liệu sẽ được chia dựa trên một điều kiện quyết định đầu tiên.</a:t>
            </a:r>
          </a:p>
          <a:p>
            <a:pPr algn="just">
              <a:lnSpc>
                <a:spcPts val="4763"/>
              </a:lnSpc>
            </a:pPr>
          </a:p>
        </p:txBody>
      </p:sp>
      <p:sp>
        <p:nvSpPr>
          <p:cNvPr name="TextBox 10" id="10"/>
          <p:cNvSpPr txBox="true"/>
          <p:nvPr/>
        </p:nvSpPr>
        <p:spPr>
          <a:xfrm rot="0">
            <a:off x="11873189" y="3026643"/>
            <a:ext cx="1174021" cy="314989"/>
          </a:xfrm>
          <a:prstGeom prst="rect">
            <a:avLst/>
          </a:prstGeom>
        </p:spPr>
        <p:txBody>
          <a:bodyPr anchor="t" rtlCol="false" tIns="0" lIns="0" bIns="0" rIns="0">
            <a:spAutoFit/>
          </a:bodyPr>
          <a:lstStyle/>
          <a:p>
            <a:pPr algn="ctr">
              <a:lnSpc>
                <a:spcPts val="2586"/>
              </a:lnSpc>
              <a:spcBef>
                <a:spcPct val="0"/>
              </a:spcBef>
            </a:pPr>
            <a:r>
              <a:rPr lang="en-US" sz="1847">
                <a:solidFill>
                  <a:srgbClr val="FFFFFF"/>
                </a:solidFill>
                <a:latin typeface="Tomorrow"/>
                <a:ea typeface="Tomorrow"/>
                <a:cs typeface="Tomorrow"/>
                <a:sym typeface="Tomorrow"/>
              </a:rPr>
              <a:t>Input Data</a:t>
            </a:r>
          </a:p>
        </p:txBody>
      </p:sp>
      <p:grpSp>
        <p:nvGrpSpPr>
          <p:cNvPr name="Group 11" id="11"/>
          <p:cNvGrpSpPr/>
          <p:nvPr/>
        </p:nvGrpSpPr>
        <p:grpSpPr>
          <a:xfrm rot="0">
            <a:off x="11818124" y="3888480"/>
            <a:ext cx="1284153" cy="799929"/>
            <a:chOff x="0" y="0"/>
            <a:chExt cx="1712204" cy="1066572"/>
          </a:xfrm>
        </p:grpSpPr>
        <p:sp>
          <p:nvSpPr>
            <p:cNvPr name="Freeform 12" id="12"/>
            <p:cNvSpPr/>
            <p:nvPr/>
          </p:nvSpPr>
          <p:spPr>
            <a:xfrm flipH="false" flipV="false" rot="0">
              <a:off x="0" y="0"/>
              <a:ext cx="1712204" cy="1066572"/>
            </a:xfrm>
            <a:custGeom>
              <a:avLst/>
              <a:gdLst/>
              <a:ahLst/>
              <a:cxnLst/>
              <a:rect r="r" b="b" t="t" l="l"/>
              <a:pathLst>
                <a:path h="1066572" w="1712204">
                  <a:moveTo>
                    <a:pt x="0" y="0"/>
                  </a:moveTo>
                  <a:lnTo>
                    <a:pt x="1712204" y="0"/>
                  </a:lnTo>
                  <a:lnTo>
                    <a:pt x="1712204" y="1066572"/>
                  </a:lnTo>
                  <a:lnTo>
                    <a:pt x="0" y="1066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73421" y="352291"/>
              <a:ext cx="1565362" cy="33341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1</a:t>
              </a:r>
            </a:p>
          </p:txBody>
        </p:sp>
      </p:grpSp>
      <p:sp>
        <p:nvSpPr>
          <p:cNvPr name="AutoShape 14" id="14"/>
          <p:cNvSpPr/>
          <p:nvPr/>
        </p:nvSpPr>
        <p:spPr>
          <a:xfrm>
            <a:off x="12460200" y="3341633"/>
            <a:ext cx="0" cy="546847"/>
          </a:xfrm>
          <a:prstGeom prst="line">
            <a:avLst/>
          </a:prstGeom>
          <a:ln cap="flat" w="28575">
            <a:solidFill>
              <a:srgbClr val="FBFBFB"/>
            </a:solidFill>
            <a:prstDash val="solid"/>
            <a:headEnd type="none" len="sm" w="sm"/>
            <a:tailEnd type="arrow" len="sm" w="med"/>
          </a:ln>
        </p:spPr>
      </p:sp>
    </p:spTree>
  </p:cSld>
  <p:clrMapOvr>
    <a:masterClrMapping/>
  </p:clrMapOvr>
  <p:transition spd="fast">
    <p:cover dir="rd"/>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grpSp>
        <p:nvGrpSpPr>
          <p:cNvPr name="Group 4" id="4"/>
          <p:cNvGrpSpPr/>
          <p:nvPr/>
        </p:nvGrpSpPr>
        <p:grpSpPr>
          <a:xfrm rot="0">
            <a:off x="9435620" y="4035684"/>
            <a:ext cx="5629491" cy="881875"/>
            <a:chOff x="0" y="0"/>
            <a:chExt cx="7505988" cy="1175834"/>
          </a:xfrm>
        </p:grpSpPr>
        <p:sp>
          <p:nvSpPr>
            <p:cNvPr name="AutoShape 5" id="5"/>
            <p:cNvSpPr/>
            <p:nvPr/>
          </p:nvSpPr>
          <p:spPr>
            <a:xfrm flipH="true">
              <a:off x="4770" y="337013"/>
              <a:ext cx="3171902" cy="820378"/>
            </a:xfrm>
            <a:prstGeom prst="line">
              <a:avLst/>
            </a:prstGeom>
            <a:ln cap="flat" w="38100">
              <a:solidFill>
                <a:srgbClr val="FBFBFB"/>
              </a:solidFill>
              <a:prstDash val="solid"/>
              <a:headEnd type="none" len="sm" w="sm"/>
              <a:tailEnd type="arrow" len="sm" w="med"/>
            </a:ln>
          </p:spPr>
        </p:sp>
        <p:sp>
          <p:nvSpPr>
            <p:cNvPr name="AutoShape 6" id="6"/>
            <p:cNvSpPr/>
            <p:nvPr/>
          </p:nvSpPr>
          <p:spPr>
            <a:xfrm>
              <a:off x="4888876" y="337013"/>
              <a:ext cx="1550694" cy="820378"/>
            </a:xfrm>
            <a:prstGeom prst="line">
              <a:avLst/>
            </a:prstGeom>
            <a:ln cap="flat" w="38100">
              <a:solidFill>
                <a:srgbClr val="FBFBFB"/>
              </a:solidFill>
              <a:prstDash val="solid"/>
              <a:headEnd type="none" len="sm" w="sm"/>
              <a:tailEnd type="arrow" len="sm" w="med"/>
            </a:ln>
          </p:spPr>
        </p:sp>
        <p:sp>
          <p:nvSpPr>
            <p:cNvPr name="TextBox 7" id="7"/>
            <p:cNvSpPr txBox="true"/>
            <p:nvPr/>
          </p:nvSpPr>
          <p:spPr>
            <a:xfrm rot="0">
              <a:off x="220286" y="-38100"/>
              <a:ext cx="2149754" cy="407286"/>
            </a:xfrm>
            <a:prstGeom prst="rect">
              <a:avLst/>
            </a:prstGeom>
          </p:spPr>
          <p:txBody>
            <a:bodyPr anchor="t" rtlCol="false" tIns="0" lIns="0" bIns="0" rIns="0">
              <a:spAutoFit/>
            </a:bodyPr>
            <a:lstStyle/>
            <a:p>
              <a:pPr algn="ctr">
                <a:lnSpc>
                  <a:spcPts val="2586"/>
                </a:lnSpc>
                <a:spcBef>
                  <a:spcPct val="0"/>
                </a:spcBef>
              </a:pPr>
              <a:r>
                <a:rPr lang="en-US" sz="1847">
                  <a:solidFill>
                    <a:srgbClr val="FFFFFF"/>
                  </a:solidFill>
                  <a:latin typeface="Tomorrow"/>
                  <a:ea typeface="Tomorrow"/>
                  <a:cs typeface="Tomorrow"/>
                  <a:sym typeface="Tomorrow"/>
                </a:rPr>
                <a:t>Condition 1</a:t>
              </a:r>
            </a:p>
          </p:txBody>
        </p:sp>
        <p:sp>
          <p:nvSpPr>
            <p:cNvPr name="TextBox 8" id="8"/>
            <p:cNvSpPr txBox="true"/>
            <p:nvPr/>
          </p:nvSpPr>
          <p:spPr>
            <a:xfrm rot="0">
              <a:off x="5356234" y="-38100"/>
              <a:ext cx="2149754" cy="407286"/>
            </a:xfrm>
            <a:prstGeom prst="rect">
              <a:avLst/>
            </a:prstGeom>
          </p:spPr>
          <p:txBody>
            <a:bodyPr anchor="t" rtlCol="false" tIns="0" lIns="0" bIns="0" rIns="0">
              <a:spAutoFit/>
            </a:bodyPr>
            <a:lstStyle/>
            <a:p>
              <a:pPr algn="ctr">
                <a:lnSpc>
                  <a:spcPts val="2586"/>
                </a:lnSpc>
                <a:spcBef>
                  <a:spcPct val="0"/>
                </a:spcBef>
              </a:pPr>
              <a:r>
                <a:rPr lang="en-US" sz="1847">
                  <a:solidFill>
                    <a:srgbClr val="FFFFFF"/>
                  </a:solidFill>
                  <a:latin typeface="Tomorrow"/>
                  <a:ea typeface="Tomorrow"/>
                  <a:cs typeface="Tomorrow"/>
                  <a:sym typeface="Tomorrow"/>
                </a:rPr>
                <a:t>Condition 3</a:t>
              </a:r>
            </a:p>
          </p:txBody>
        </p:sp>
      </p:grpSp>
      <p:grpSp>
        <p:nvGrpSpPr>
          <p:cNvPr name="Group 9" id="9"/>
          <p:cNvGrpSpPr/>
          <p:nvPr/>
        </p:nvGrpSpPr>
        <p:grpSpPr>
          <a:xfrm rot="0">
            <a:off x="9424910" y="5690070"/>
            <a:ext cx="5608663" cy="456633"/>
            <a:chOff x="0" y="0"/>
            <a:chExt cx="7478217" cy="608845"/>
          </a:xfrm>
        </p:grpSpPr>
        <p:sp>
          <p:nvSpPr>
            <p:cNvPr name="AutoShape 10" id="10"/>
            <p:cNvSpPr/>
            <p:nvPr/>
          </p:nvSpPr>
          <p:spPr>
            <a:xfrm>
              <a:off x="6453850" y="18115"/>
              <a:ext cx="1018474" cy="331334"/>
            </a:xfrm>
            <a:prstGeom prst="line">
              <a:avLst/>
            </a:prstGeom>
            <a:ln cap="flat" w="38100">
              <a:solidFill>
                <a:srgbClr val="FBFBFB"/>
              </a:solidFill>
              <a:prstDash val="solid"/>
              <a:headEnd type="none" len="sm" w="sm"/>
              <a:tailEnd type="arrow" len="sm" w="med"/>
            </a:ln>
          </p:spPr>
        </p:sp>
        <p:sp>
          <p:nvSpPr>
            <p:cNvPr name="AutoShape 11" id="11"/>
            <p:cNvSpPr/>
            <p:nvPr/>
          </p:nvSpPr>
          <p:spPr>
            <a:xfrm>
              <a:off x="19050" y="18115"/>
              <a:ext cx="0" cy="590729"/>
            </a:xfrm>
            <a:prstGeom prst="line">
              <a:avLst/>
            </a:prstGeom>
            <a:ln cap="flat" w="38100">
              <a:solidFill>
                <a:srgbClr val="FBFBFB"/>
              </a:solidFill>
              <a:prstDash val="solid"/>
              <a:headEnd type="none" len="sm" w="sm"/>
              <a:tailEnd type="arrow" len="sm" w="med"/>
            </a:ln>
          </p:spPr>
        </p:sp>
      </p:grpSp>
      <p:sp>
        <p:nvSpPr>
          <p:cNvPr name="Freeform 12" id="12"/>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4" id="14"/>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15" id="1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6" id="16"/>
          <p:cNvSpPr txBox="true"/>
          <p:nvPr/>
        </p:nvSpPr>
        <p:spPr>
          <a:xfrm rot="0">
            <a:off x="-127578" y="1608658"/>
            <a:ext cx="8040252" cy="1017397"/>
          </a:xfrm>
          <a:prstGeom prst="rect">
            <a:avLst/>
          </a:prstGeom>
        </p:spPr>
        <p:txBody>
          <a:bodyPr anchor="t" rtlCol="false" tIns="0" lIns="0" bIns="0" rIns="0">
            <a:spAutoFit/>
          </a:bodyPr>
          <a:lstStyle/>
          <a:p>
            <a:pPr algn="just" marL="1597661" indent="-798830" lvl="1">
              <a:lnSpc>
                <a:spcPts val="7844"/>
              </a:lnSpc>
              <a:buAutoNum type="arabicPeriod" startAt="1"/>
            </a:pPr>
            <a:r>
              <a:rPr lang="en-US" sz="7400">
                <a:solidFill>
                  <a:srgbClr val="FFFFFF"/>
                </a:solidFill>
                <a:latin typeface="Anton"/>
                <a:ea typeface="Anton"/>
                <a:cs typeface="Anton"/>
                <a:sym typeface="Anton"/>
              </a:rPr>
              <a:t>CẤU TRÚC CƠ BẢN</a:t>
            </a:r>
          </a:p>
        </p:txBody>
      </p:sp>
      <p:sp>
        <p:nvSpPr>
          <p:cNvPr name="TextBox 17" id="17"/>
          <p:cNvSpPr txBox="true"/>
          <p:nvPr/>
        </p:nvSpPr>
        <p:spPr>
          <a:xfrm rot="0">
            <a:off x="835321" y="3235655"/>
            <a:ext cx="6267413" cy="5392244"/>
          </a:xfrm>
          <a:prstGeom prst="rect">
            <a:avLst/>
          </a:prstGeom>
        </p:spPr>
        <p:txBody>
          <a:bodyPr anchor="t" rtlCol="false" tIns="0" lIns="0" bIns="0" rIns="0">
            <a:spAutoFit/>
          </a:bodyPr>
          <a:lstStyle/>
          <a:p>
            <a:pPr algn="just" marL="791026" indent="-395513" lvl="1">
              <a:lnSpc>
                <a:spcPts val="4763"/>
              </a:lnSpc>
              <a:buFont typeface="Arial"/>
              <a:buChar char="•"/>
            </a:pPr>
            <a:r>
              <a:rPr lang="en-US" sz="3663">
                <a:solidFill>
                  <a:srgbClr val="FFFFFF"/>
                </a:solidFill>
                <a:latin typeface="Tomorrow"/>
                <a:ea typeface="Tomorrow"/>
                <a:cs typeface="Tomorrow"/>
                <a:sym typeface="Tomorrow"/>
              </a:rPr>
              <a:t>Nút quyết định </a:t>
            </a:r>
            <a:r>
              <a:rPr lang="en-US" sz="3663">
                <a:solidFill>
                  <a:srgbClr val="4ADEDD"/>
                </a:solidFill>
                <a:latin typeface="Tomorrow"/>
                <a:ea typeface="Tomorrow"/>
                <a:cs typeface="Tomorrow"/>
                <a:sym typeface="Tomorrow"/>
              </a:rPr>
              <a:t>(Decision Nodes): </a:t>
            </a:r>
            <a:r>
              <a:rPr lang="en-US" sz="3663">
                <a:solidFill>
                  <a:srgbClr val="FFFFFF"/>
                </a:solidFill>
                <a:latin typeface="Tomorrow"/>
                <a:ea typeface="Tomorrow"/>
                <a:cs typeface="Tomorrow"/>
                <a:sym typeface="Tomorrow"/>
              </a:rPr>
              <a:t>Các nút này chứa các điều kiện phân chia dữ liệu. Mỗi nút sẽ dựa trên giá trị của một hoặc nhiều đặc trưng để chia dữ liệu thành các nhánh.</a:t>
            </a:r>
          </a:p>
          <a:p>
            <a:pPr algn="just">
              <a:lnSpc>
                <a:spcPts val="4763"/>
              </a:lnSpc>
            </a:pPr>
          </a:p>
        </p:txBody>
      </p:sp>
      <p:sp>
        <p:nvSpPr>
          <p:cNvPr name="TextBox 18" id="18"/>
          <p:cNvSpPr txBox="true"/>
          <p:nvPr/>
        </p:nvSpPr>
        <p:spPr>
          <a:xfrm rot="0">
            <a:off x="11873189" y="3026643"/>
            <a:ext cx="1174021" cy="314989"/>
          </a:xfrm>
          <a:prstGeom prst="rect">
            <a:avLst/>
          </a:prstGeom>
        </p:spPr>
        <p:txBody>
          <a:bodyPr anchor="t" rtlCol="false" tIns="0" lIns="0" bIns="0" rIns="0">
            <a:spAutoFit/>
          </a:bodyPr>
          <a:lstStyle/>
          <a:p>
            <a:pPr algn="ctr">
              <a:lnSpc>
                <a:spcPts val="2586"/>
              </a:lnSpc>
              <a:spcBef>
                <a:spcPct val="0"/>
              </a:spcBef>
            </a:pPr>
            <a:r>
              <a:rPr lang="en-US" sz="1847">
                <a:solidFill>
                  <a:srgbClr val="FFFFFF"/>
                </a:solidFill>
                <a:latin typeface="Tomorrow"/>
                <a:ea typeface="Tomorrow"/>
                <a:cs typeface="Tomorrow"/>
                <a:sym typeface="Tomorrow"/>
              </a:rPr>
              <a:t>Input Data</a:t>
            </a:r>
          </a:p>
        </p:txBody>
      </p:sp>
      <p:sp>
        <p:nvSpPr>
          <p:cNvPr name="Freeform 19" id="19"/>
          <p:cNvSpPr/>
          <p:nvPr/>
        </p:nvSpPr>
        <p:spPr>
          <a:xfrm flipH="false" flipV="false" rot="0">
            <a:off x="11818124" y="3888480"/>
            <a:ext cx="1284153" cy="799929"/>
          </a:xfrm>
          <a:custGeom>
            <a:avLst/>
            <a:gdLst/>
            <a:ahLst/>
            <a:cxnLst/>
            <a:rect r="r" b="b" t="t" l="l"/>
            <a:pathLst>
              <a:path h="799929" w="1284153">
                <a:moveTo>
                  <a:pt x="0" y="0"/>
                </a:moveTo>
                <a:lnTo>
                  <a:pt x="1284152" y="0"/>
                </a:lnTo>
                <a:lnTo>
                  <a:pt x="1284152" y="799929"/>
                </a:lnTo>
                <a:lnTo>
                  <a:pt x="0" y="7999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11873189" y="4145554"/>
            <a:ext cx="1174021" cy="25720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1</a:t>
            </a:r>
          </a:p>
        </p:txBody>
      </p:sp>
      <p:grpSp>
        <p:nvGrpSpPr>
          <p:cNvPr name="Group 21" id="21"/>
          <p:cNvGrpSpPr/>
          <p:nvPr/>
        </p:nvGrpSpPr>
        <p:grpSpPr>
          <a:xfrm rot="0">
            <a:off x="8797121" y="4903727"/>
            <a:ext cx="6110253" cy="799929"/>
            <a:chOff x="0" y="0"/>
            <a:chExt cx="8147004" cy="1066572"/>
          </a:xfrm>
        </p:grpSpPr>
        <p:sp>
          <p:nvSpPr>
            <p:cNvPr name="Freeform 22" id="22"/>
            <p:cNvSpPr/>
            <p:nvPr/>
          </p:nvSpPr>
          <p:spPr>
            <a:xfrm flipH="false" flipV="false" rot="0">
              <a:off x="0" y="0"/>
              <a:ext cx="1712204" cy="1066572"/>
            </a:xfrm>
            <a:custGeom>
              <a:avLst/>
              <a:gdLst/>
              <a:ahLst/>
              <a:cxnLst/>
              <a:rect r="r" b="b" t="t" l="l"/>
              <a:pathLst>
                <a:path h="1066572" w="1712204">
                  <a:moveTo>
                    <a:pt x="0" y="0"/>
                  </a:moveTo>
                  <a:lnTo>
                    <a:pt x="1712204" y="0"/>
                  </a:lnTo>
                  <a:lnTo>
                    <a:pt x="1712204" y="1066572"/>
                  </a:lnTo>
                  <a:lnTo>
                    <a:pt x="0" y="1066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23" id="23"/>
            <p:cNvSpPr txBox="true"/>
            <p:nvPr/>
          </p:nvSpPr>
          <p:spPr>
            <a:xfrm rot="0">
              <a:off x="73421" y="352291"/>
              <a:ext cx="1565362" cy="33341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2</a:t>
              </a:r>
            </a:p>
          </p:txBody>
        </p:sp>
        <p:sp>
          <p:nvSpPr>
            <p:cNvPr name="Freeform 24" id="24"/>
            <p:cNvSpPr/>
            <p:nvPr/>
          </p:nvSpPr>
          <p:spPr>
            <a:xfrm flipH="false" flipV="false" rot="0">
              <a:off x="6434800" y="0"/>
              <a:ext cx="1712204" cy="1066572"/>
            </a:xfrm>
            <a:custGeom>
              <a:avLst/>
              <a:gdLst/>
              <a:ahLst/>
              <a:cxnLst/>
              <a:rect r="r" b="b" t="t" l="l"/>
              <a:pathLst>
                <a:path h="1066572" w="1712204">
                  <a:moveTo>
                    <a:pt x="0" y="0"/>
                  </a:moveTo>
                  <a:lnTo>
                    <a:pt x="1712204" y="0"/>
                  </a:lnTo>
                  <a:lnTo>
                    <a:pt x="1712204" y="1066572"/>
                  </a:lnTo>
                  <a:lnTo>
                    <a:pt x="0" y="1066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6508221" y="381100"/>
              <a:ext cx="1565362" cy="33341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3</a:t>
              </a:r>
            </a:p>
          </p:txBody>
        </p:sp>
      </p:grpSp>
      <p:grpSp>
        <p:nvGrpSpPr>
          <p:cNvPr name="Group 26" id="26"/>
          <p:cNvGrpSpPr/>
          <p:nvPr/>
        </p:nvGrpSpPr>
        <p:grpSpPr>
          <a:xfrm rot="0">
            <a:off x="8797121" y="5952157"/>
            <a:ext cx="6874108" cy="994476"/>
            <a:chOff x="0" y="0"/>
            <a:chExt cx="9165478" cy="1325968"/>
          </a:xfrm>
        </p:grpSpPr>
        <p:sp>
          <p:nvSpPr>
            <p:cNvPr name="Freeform 27" id="27"/>
            <p:cNvSpPr/>
            <p:nvPr/>
          </p:nvSpPr>
          <p:spPr>
            <a:xfrm flipH="false" flipV="false" rot="0">
              <a:off x="0" y="259396"/>
              <a:ext cx="1712204" cy="1066572"/>
            </a:xfrm>
            <a:custGeom>
              <a:avLst/>
              <a:gdLst/>
              <a:ahLst/>
              <a:cxnLst/>
              <a:rect r="r" b="b" t="t" l="l"/>
              <a:pathLst>
                <a:path h="1066572" w="1712204">
                  <a:moveTo>
                    <a:pt x="0" y="0"/>
                  </a:moveTo>
                  <a:lnTo>
                    <a:pt x="1712204" y="0"/>
                  </a:lnTo>
                  <a:lnTo>
                    <a:pt x="1712204" y="1066572"/>
                  </a:lnTo>
                  <a:lnTo>
                    <a:pt x="0" y="1066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73421" y="611686"/>
              <a:ext cx="1565362" cy="33341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3</a:t>
              </a:r>
            </a:p>
          </p:txBody>
        </p:sp>
        <p:sp>
          <p:nvSpPr>
            <p:cNvPr name="Freeform 29" id="29"/>
            <p:cNvSpPr/>
            <p:nvPr/>
          </p:nvSpPr>
          <p:spPr>
            <a:xfrm flipH="false" flipV="false" rot="0">
              <a:off x="7453274" y="0"/>
              <a:ext cx="1712204" cy="1066572"/>
            </a:xfrm>
            <a:custGeom>
              <a:avLst/>
              <a:gdLst/>
              <a:ahLst/>
              <a:cxnLst/>
              <a:rect r="r" b="b" t="t" l="l"/>
              <a:pathLst>
                <a:path h="1066572" w="1712204">
                  <a:moveTo>
                    <a:pt x="0" y="0"/>
                  </a:moveTo>
                  <a:lnTo>
                    <a:pt x="1712204" y="0"/>
                  </a:lnTo>
                  <a:lnTo>
                    <a:pt x="1712204" y="1066572"/>
                  </a:lnTo>
                  <a:lnTo>
                    <a:pt x="0" y="1066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7526695" y="357388"/>
              <a:ext cx="1565362" cy="33341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4</a:t>
              </a:r>
            </a:p>
          </p:txBody>
        </p:sp>
      </p:grpSp>
      <p:grpSp>
        <p:nvGrpSpPr>
          <p:cNvPr name="Group 31" id="31"/>
          <p:cNvGrpSpPr/>
          <p:nvPr/>
        </p:nvGrpSpPr>
        <p:grpSpPr>
          <a:xfrm rot="0">
            <a:off x="15363335" y="6984539"/>
            <a:ext cx="1284153" cy="799929"/>
            <a:chOff x="0" y="0"/>
            <a:chExt cx="1712204" cy="1066572"/>
          </a:xfrm>
        </p:grpSpPr>
        <p:sp>
          <p:nvSpPr>
            <p:cNvPr name="Freeform 32" id="32"/>
            <p:cNvSpPr/>
            <p:nvPr/>
          </p:nvSpPr>
          <p:spPr>
            <a:xfrm flipH="false" flipV="false" rot="0">
              <a:off x="0" y="0"/>
              <a:ext cx="1712204" cy="1066572"/>
            </a:xfrm>
            <a:custGeom>
              <a:avLst/>
              <a:gdLst/>
              <a:ahLst/>
              <a:cxnLst/>
              <a:rect r="r" b="b" t="t" l="l"/>
              <a:pathLst>
                <a:path h="1066572" w="1712204">
                  <a:moveTo>
                    <a:pt x="0" y="0"/>
                  </a:moveTo>
                  <a:lnTo>
                    <a:pt x="1712204" y="0"/>
                  </a:lnTo>
                  <a:lnTo>
                    <a:pt x="1712204" y="1066572"/>
                  </a:lnTo>
                  <a:lnTo>
                    <a:pt x="0" y="1066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3" id="33"/>
            <p:cNvSpPr txBox="true"/>
            <p:nvPr/>
          </p:nvSpPr>
          <p:spPr>
            <a:xfrm rot="0">
              <a:off x="73421" y="352291"/>
              <a:ext cx="1565362" cy="33341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n</a:t>
              </a:r>
            </a:p>
          </p:txBody>
        </p:sp>
      </p:grpSp>
      <p:sp>
        <p:nvSpPr>
          <p:cNvPr name="AutoShape 34" id="34"/>
          <p:cNvSpPr/>
          <p:nvPr/>
        </p:nvSpPr>
        <p:spPr>
          <a:xfrm>
            <a:off x="12460200" y="3341633"/>
            <a:ext cx="0" cy="546847"/>
          </a:xfrm>
          <a:prstGeom prst="line">
            <a:avLst/>
          </a:prstGeom>
          <a:ln cap="flat" w="28575">
            <a:solidFill>
              <a:srgbClr val="FBFBFB"/>
            </a:solidFill>
            <a:prstDash val="solid"/>
            <a:headEnd type="none" len="sm" w="sm"/>
            <a:tailEnd type="arrow" len="sm" w="med"/>
          </a:ln>
        </p:spPr>
      </p:sp>
      <p:sp>
        <p:nvSpPr>
          <p:cNvPr name="AutoShape 35" id="35"/>
          <p:cNvSpPr/>
          <p:nvPr/>
        </p:nvSpPr>
        <p:spPr>
          <a:xfrm>
            <a:off x="15029153" y="6752086"/>
            <a:ext cx="976259" cy="232453"/>
          </a:xfrm>
          <a:prstGeom prst="line">
            <a:avLst/>
          </a:prstGeom>
          <a:ln cap="flat" w="28575">
            <a:solidFill>
              <a:srgbClr val="FBFBFB"/>
            </a:solidFill>
            <a:prstDash val="solid"/>
            <a:headEnd type="none" len="sm" w="sm"/>
            <a:tailEnd type="arrow" len="sm" w="med"/>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127578" y="1608658"/>
            <a:ext cx="8040252" cy="1017397"/>
          </a:xfrm>
          <a:prstGeom prst="rect">
            <a:avLst/>
          </a:prstGeom>
        </p:spPr>
        <p:txBody>
          <a:bodyPr anchor="t" rtlCol="false" tIns="0" lIns="0" bIns="0" rIns="0">
            <a:spAutoFit/>
          </a:bodyPr>
          <a:lstStyle/>
          <a:p>
            <a:pPr algn="just" marL="1597661" indent="-798830" lvl="1">
              <a:lnSpc>
                <a:spcPts val="7844"/>
              </a:lnSpc>
              <a:buAutoNum type="arabicPeriod" startAt="1"/>
            </a:pPr>
            <a:r>
              <a:rPr lang="en-US" sz="7400">
                <a:solidFill>
                  <a:srgbClr val="FFFFFF"/>
                </a:solidFill>
                <a:latin typeface="Anton"/>
                <a:ea typeface="Anton"/>
                <a:cs typeface="Anton"/>
                <a:sym typeface="Anton"/>
              </a:rPr>
              <a:t>CẤU TRÚC CƠ BẢN</a:t>
            </a:r>
          </a:p>
        </p:txBody>
      </p:sp>
      <p:sp>
        <p:nvSpPr>
          <p:cNvPr name="TextBox 9" id="9"/>
          <p:cNvSpPr txBox="true"/>
          <p:nvPr/>
        </p:nvSpPr>
        <p:spPr>
          <a:xfrm rot="0">
            <a:off x="835321" y="3235655"/>
            <a:ext cx="6267413" cy="4192094"/>
          </a:xfrm>
          <a:prstGeom prst="rect">
            <a:avLst/>
          </a:prstGeom>
        </p:spPr>
        <p:txBody>
          <a:bodyPr anchor="t" rtlCol="false" tIns="0" lIns="0" bIns="0" rIns="0">
            <a:spAutoFit/>
          </a:bodyPr>
          <a:lstStyle/>
          <a:p>
            <a:pPr algn="just" marL="791026" indent="-395513" lvl="1">
              <a:lnSpc>
                <a:spcPts val="4763"/>
              </a:lnSpc>
              <a:buFont typeface="Arial"/>
              <a:buChar char="•"/>
            </a:pPr>
            <a:r>
              <a:rPr lang="en-US" sz="3663">
                <a:solidFill>
                  <a:srgbClr val="FFFFFF"/>
                </a:solidFill>
                <a:latin typeface="Tomorrow"/>
                <a:ea typeface="Tomorrow"/>
                <a:cs typeface="Tomorrow"/>
                <a:sym typeface="Tomorrow"/>
              </a:rPr>
              <a:t>Nút lá </a:t>
            </a:r>
            <a:r>
              <a:rPr lang="en-US" sz="3663">
                <a:solidFill>
                  <a:srgbClr val="4ADEDD"/>
                </a:solidFill>
                <a:latin typeface="Tomorrow"/>
                <a:ea typeface="Tomorrow"/>
                <a:cs typeface="Tomorrow"/>
                <a:sym typeface="Tomorrow"/>
              </a:rPr>
              <a:t>(Leaf Nodes)</a:t>
            </a:r>
            <a:r>
              <a:rPr lang="en-US" sz="3663">
                <a:solidFill>
                  <a:srgbClr val="FFFFFF"/>
                </a:solidFill>
                <a:latin typeface="Tomorrow"/>
                <a:ea typeface="Tomorrow"/>
                <a:cs typeface="Tomorrow"/>
                <a:sym typeface="Tomorrow"/>
              </a:rPr>
              <a:t> : Là các nút cuối cùng của cây. Mỗi nút lá đại diện cho một kết quả dự đoán, trong trường hợp này là nhãn cảm xúc.</a:t>
            </a:r>
          </a:p>
          <a:p>
            <a:pPr algn="just">
              <a:lnSpc>
                <a:spcPts val="4763"/>
              </a:lnSpc>
            </a:pPr>
          </a:p>
        </p:txBody>
      </p:sp>
      <p:sp>
        <p:nvSpPr>
          <p:cNvPr name="TextBox 10" id="10"/>
          <p:cNvSpPr txBox="true"/>
          <p:nvPr/>
        </p:nvSpPr>
        <p:spPr>
          <a:xfrm rot="0">
            <a:off x="11873189" y="3026643"/>
            <a:ext cx="1174021" cy="314989"/>
          </a:xfrm>
          <a:prstGeom prst="rect">
            <a:avLst/>
          </a:prstGeom>
        </p:spPr>
        <p:txBody>
          <a:bodyPr anchor="t" rtlCol="false" tIns="0" lIns="0" bIns="0" rIns="0">
            <a:spAutoFit/>
          </a:bodyPr>
          <a:lstStyle/>
          <a:p>
            <a:pPr algn="ctr">
              <a:lnSpc>
                <a:spcPts val="2586"/>
              </a:lnSpc>
              <a:spcBef>
                <a:spcPct val="0"/>
              </a:spcBef>
            </a:pPr>
            <a:r>
              <a:rPr lang="en-US" sz="1847">
                <a:solidFill>
                  <a:srgbClr val="FFFFFF"/>
                </a:solidFill>
                <a:latin typeface="Tomorrow"/>
                <a:ea typeface="Tomorrow"/>
                <a:cs typeface="Tomorrow"/>
                <a:sym typeface="Tomorrow"/>
              </a:rPr>
              <a:t>Input Data</a:t>
            </a:r>
          </a:p>
        </p:txBody>
      </p:sp>
      <p:sp>
        <p:nvSpPr>
          <p:cNvPr name="Freeform 11" id="11"/>
          <p:cNvSpPr/>
          <p:nvPr/>
        </p:nvSpPr>
        <p:spPr>
          <a:xfrm flipH="false" flipV="false" rot="0">
            <a:off x="11818124" y="3888480"/>
            <a:ext cx="1284153" cy="799929"/>
          </a:xfrm>
          <a:custGeom>
            <a:avLst/>
            <a:gdLst/>
            <a:ahLst/>
            <a:cxnLst/>
            <a:rect r="r" b="b" t="t" l="l"/>
            <a:pathLst>
              <a:path h="799929" w="1284153">
                <a:moveTo>
                  <a:pt x="0" y="0"/>
                </a:moveTo>
                <a:lnTo>
                  <a:pt x="1284152" y="0"/>
                </a:lnTo>
                <a:lnTo>
                  <a:pt x="1284152" y="799929"/>
                </a:lnTo>
                <a:lnTo>
                  <a:pt x="0" y="7999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8797121" y="4903727"/>
            <a:ext cx="1284153" cy="799929"/>
          </a:xfrm>
          <a:custGeom>
            <a:avLst/>
            <a:gdLst/>
            <a:ahLst/>
            <a:cxnLst/>
            <a:rect r="r" b="b" t="t" l="l"/>
            <a:pathLst>
              <a:path h="799929" w="1284153">
                <a:moveTo>
                  <a:pt x="0" y="0"/>
                </a:moveTo>
                <a:lnTo>
                  <a:pt x="1284153" y="0"/>
                </a:lnTo>
                <a:lnTo>
                  <a:pt x="1284153" y="799929"/>
                </a:lnTo>
                <a:lnTo>
                  <a:pt x="0" y="7999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3" id="13"/>
          <p:cNvSpPr/>
          <p:nvPr/>
        </p:nvSpPr>
        <p:spPr>
          <a:xfrm flipH="false" flipV="false" rot="0">
            <a:off x="8797121" y="6146703"/>
            <a:ext cx="1284153" cy="799929"/>
          </a:xfrm>
          <a:custGeom>
            <a:avLst/>
            <a:gdLst/>
            <a:ahLst/>
            <a:cxnLst/>
            <a:rect r="r" b="b" t="t" l="l"/>
            <a:pathLst>
              <a:path h="799929" w="1284153">
                <a:moveTo>
                  <a:pt x="0" y="0"/>
                </a:moveTo>
                <a:lnTo>
                  <a:pt x="1284153" y="0"/>
                </a:lnTo>
                <a:lnTo>
                  <a:pt x="1284153" y="799929"/>
                </a:lnTo>
                <a:lnTo>
                  <a:pt x="0" y="7999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3623221" y="4903727"/>
            <a:ext cx="1284153" cy="799929"/>
          </a:xfrm>
          <a:custGeom>
            <a:avLst/>
            <a:gdLst/>
            <a:ahLst/>
            <a:cxnLst/>
            <a:rect r="r" b="b" t="t" l="l"/>
            <a:pathLst>
              <a:path h="799929" w="1284153">
                <a:moveTo>
                  <a:pt x="0" y="0"/>
                </a:moveTo>
                <a:lnTo>
                  <a:pt x="1284153" y="0"/>
                </a:lnTo>
                <a:lnTo>
                  <a:pt x="1284153" y="799929"/>
                </a:lnTo>
                <a:lnTo>
                  <a:pt x="0" y="7999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3678287" y="5182409"/>
            <a:ext cx="1174021" cy="25720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3</a:t>
            </a:r>
          </a:p>
        </p:txBody>
      </p:sp>
      <p:sp>
        <p:nvSpPr>
          <p:cNvPr name="Freeform 16" id="16"/>
          <p:cNvSpPr/>
          <p:nvPr/>
        </p:nvSpPr>
        <p:spPr>
          <a:xfrm flipH="false" flipV="false" rot="0">
            <a:off x="14387076" y="5952157"/>
            <a:ext cx="1284153" cy="799929"/>
          </a:xfrm>
          <a:custGeom>
            <a:avLst/>
            <a:gdLst/>
            <a:ahLst/>
            <a:cxnLst/>
            <a:rect r="r" b="b" t="t" l="l"/>
            <a:pathLst>
              <a:path h="799929" w="1284153">
                <a:moveTo>
                  <a:pt x="0" y="0"/>
                </a:moveTo>
                <a:lnTo>
                  <a:pt x="1284153" y="0"/>
                </a:lnTo>
                <a:lnTo>
                  <a:pt x="1284153" y="799929"/>
                </a:lnTo>
                <a:lnTo>
                  <a:pt x="0" y="7999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4442142" y="6213054"/>
            <a:ext cx="1174021" cy="25720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4</a:t>
            </a:r>
          </a:p>
        </p:txBody>
      </p:sp>
      <p:sp>
        <p:nvSpPr>
          <p:cNvPr name="Freeform 18" id="18"/>
          <p:cNvSpPr/>
          <p:nvPr/>
        </p:nvSpPr>
        <p:spPr>
          <a:xfrm flipH="false" flipV="false" rot="0">
            <a:off x="15363335" y="6984539"/>
            <a:ext cx="1284153" cy="799929"/>
          </a:xfrm>
          <a:custGeom>
            <a:avLst/>
            <a:gdLst/>
            <a:ahLst/>
            <a:cxnLst/>
            <a:rect r="r" b="b" t="t" l="l"/>
            <a:pathLst>
              <a:path h="799929" w="1284153">
                <a:moveTo>
                  <a:pt x="0" y="0"/>
                </a:moveTo>
                <a:lnTo>
                  <a:pt x="1284153" y="0"/>
                </a:lnTo>
                <a:lnTo>
                  <a:pt x="1284153" y="799929"/>
                </a:lnTo>
                <a:lnTo>
                  <a:pt x="0" y="7999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15418401" y="7241614"/>
            <a:ext cx="1174021" cy="25720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n</a:t>
            </a:r>
          </a:p>
        </p:txBody>
      </p:sp>
      <p:grpSp>
        <p:nvGrpSpPr>
          <p:cNvPr name="Group 20" id="20"/>
          <p:cNvGrpSpPr/>
          <p:nvPr/>
        </p:nvGrpSpPr>
        <p:grpSpPr>
          <a:xfrm rot="0">
            <a:off x="7140834" y="8417823"/>
            <a:ext cx="10744764" cy="638916"/>
            <a:chOff x="0" y="0"/>
            <a:chExt cx="14326352" cy="851888"/>
          </a:xfrm>
        </p:grpSpPr>
        <p:sp>
          <p:nvSpPr>
            <p:cNvPr name="Freeform 21" id="21"/>
            <p:cNvSpPr/>
            <p:nvPr/>
          </p:nvSpPr>
          <p:spPr>
            <a:xfrm flipH="false" flipV="false" rot="0">
              <a:off x="0" y="203"/>
              <a:ext cx="1367239" cy="851685"/>
            </a:xfrm>
            <a:custGeom>
              <a:avLst/>
              <a:gdLst/>
              <a:ahLst/>
              <a:cxnLst/>
              <a:rect r="r" b="b" t="t" l="l"/>
              <a:pathLst>
                <a:path h="851685" w="1367239">
                  <a:moveTo>
                    <a:pt x="0" y="0"/>
                  </a:moveTo>
                  <a:lnTo>
                    <a:pt x="1367239" y="0"/>
                  </a:lnTo>
                  <a:lnTo>
                    <a:pt x="1367239" y="851685"/>
                  </a:lnTo>
                  <a:lnTo>
                    <a:pt x="0" y="8516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58629" y="133003"/>
              <a:ext cx="1249981" cy="557511"/>
            </a:xfrm>
            <a:prstGeom prst="rect">
              <a:avLst/>
            </a:prstGeom>
          </p:spPr>
          <p:txBody>
            <a:bodyPr anchor="t" rtlCol="false" tIns="0" lIns="0" bIns="0" rIns="0">
              <a:spAutoFit/>
            </a:bodyPr>
            <a:lstStyle/>
            <a:p>
              <a:pPr algn="ctr">
                <a:lnSpc>
                  <a:spcPts val="1739"/>
                </a:lnSpc>
              </a:pPr>
              <a:r>
                <a:rPr lang="en-US" sz="1242">
                  <a:solidFill>
                    <a:srgbClr val="FFFFFF"/>
                  </a:solidFill>
                  <a:latin typeface="Tomorrow"/>
                  <a:ea typeface="Tomorrow"/>
                  <a:cs typeface="Tomorrow"/>
                  <a:sym typeface="Tomorrow"/>
                </a:rPr>
                <a:t>Class</a:t>
              </a:r>
            </a:p>
            <a:p>
              <a:pPr algn="ctr">
                <a:lnSpc>
                  <a:spcPts val="1739"/>
                </a:lnSpc>
                <a:spcBef>
                  <a:spcPct val="0"/>
                </a:spcBef>
              </a:pPr>
              <a:r>
                <a:rPr lang="en-US" sz="1242">
                  <a:solidFill>
                    <a:srgbClr val="FFFFFF"/>
                  </a:solidFill>
                  <a:latin typeface="Tomorrow"/>
                  <a:ea typeface="Tomorrow"/>
                  <a:cs typeface="Tomorrow"/>
                  <a:sym typeface="Tomorrow"/>
                </a:rPr>
                <a:t>A</a:t>
              </a:r>
            </a:p>
          </p:txBody>
        </p:sp>
        <p:sp>
          <p:nvSpPr>
            <p:cNvPr name="Freeform 23" id="23"/>
            <p:cNvSpPr/>
            <p:nvPr/>
          </p:nvSpPr>
          <p:spPr>
            <a:xfrm flipH="false" flipV="false" rot="0">
              <a:off x="3046267" y="0"/>
              <a:ext cx="1367239" cy="851685"/>
            </a:xfrm>
            <a:custGeom>
              <a:avLst/>
              <a:gdLst/>
              <a:ahLst/>
              <a:cxnLst/>
              <a:rect r="r" b="b" t="t" l="l"/>
              <a:pathLst>
                <a:path h="851685" w="1367239">
                  <a:moveTo>
                    <a:pt x="0" y="0"/>
                  </a:moveTo>
                  <a:lnTo>
                    <a:pt x="1367239" y="0"/>
                  </a:lnTo>
                  <a:lnTo>
                    <a:pt x="1367239" y="851685"/>
                  </a:lnTo>
                  <a:lnTo>
                    <a:pt x="0" y="8516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3104896" y="132800"/>
              <a:ext cx="1249981" cy="557511"/>
            </a:xfrm>
            <a:prstGeom prst="rect">
              <a:avLst/>
            </a:prstGeom>
          </p:spPr>
          <p:txBody>
            <a:bodyPr anchor="t" rtlCol="false" tIns="0" lIns="0" bIns="0" rIns="0">
              <a:spAutoFit/>
            </a:bodyPr>
            <a:lstStyle/>
            <a:p>
              <a:pPr algn="ctr">
                <a:lnSpc>
                  <a:spcPts val="1739"/>
                </a:lnSpc>
              </a:pPr>
              <a:r>
                <a:rPr lang="en-US" sz="1242">
                  <a:solidFill>
                    <a:srgbClr val="FFFFFF"/>
                  </a:solidFill>
                  <a:latin typeface="Tomorrow"/>
                  <a:ea typeface="Tomorrow"/>
                  <a:cs typeface="Tomorrow"/>
                  <a:sym typeface="Tomorrow"/>
                </a:rPr>
                <a:t>Class</a:t>
              </a:r>
            </a:p>
            <a:p>
              <a:pPr algn="ctr">
                <a:lnSpc>
                  <a:spcPts val="1739"/>
                </a:lnSpc>
                <a:spcBef>
                  <a:spcPct val="0"/>
                </a:spcBef>
              </a:pPr>
              <a:r>
                <a:rPr lang="en-US" sz="1242">
                  <a:solidFill>
                    <a:srgbClr val="FFFFFF"/>
                  </a:solidFill>
                  <a:latin typeface="Tomorrow"/>
                  <a:ea typeface="Tomorrow"/>
                  <a:cs typeface="Tomorrow"/>
                  <a:sym typeface="Tomorrow"/>
                </a:rPr>
                <a:t>B</a:t>
              </a:r>
            </a:p>
          </p:txBody>
        </p:sp>
        <p:sp>
          <p:nvSpPr>
            <p:cNvPr name="Freeform 25" id="25"/>
            <p:cNvSpPr/>
            <p:nvPr/>
          </p:nvSpPr>
          <p:spPr>
            <a:xfrm flipH="false" flipV="false" rot="0">
              <a:off x="1524763" y="203"/>
              <a:ext cx="1367239" cy="851685"/>
            </a:xfrm>
            <a:custGeom>
              <a:avLst/>
              <a:gdLst/>
              <a:ahLst/>
              <a:cxnLst/>
              <a:rect r="r" b="b" t="t" l="l"/>
              <a:pathLst>
                <a:path h="851685" w="1367239">
                  <a:moveTo>
                    <a:pt x="0" y="0"/>
                  </a:moveTo>
                  <a:lnTo>
                    <a:pt x="1367239" y="0"/>
                  </a:lnTo>
                  <a:lnTo>
                    <a:pt x="1367239" y="851685"/>
                  </a:lnTo>
                  <a:lnTo>
                    <a:pt x="0" y="8516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1583392" y="133003"/>
              <a:ext cx="1249981" cy="557511"/>
            </a:xfrm>
            <a:prstGeom prst="rect">
              <a:avLst/>
            </a:prstGeom>
          </p:spPr>
          <p:txBody>
            <a:bodyPr anchor="t" rtlCol="false" tIns="0" lIns="0" bIns="0" rIns="0">
              <a:spAutoFit/>
            </a:bodyPr>
            <a:lstStyle/>
            <a:p>
              <a:pPr algn="ctr">
                <a:lnSpc>
                  <a:spcPts val="1739"/>
                </a:lnSpc>
              </a:pPr>
              <a:r>
                <a:rPr lang="en-US" sz="1242">
                  <a:solidFill>
                    <a:srgbClr val="FFFFFF"/>
                  </a:solidFill>
                  <a:latin typeface="Tomorrow"/>
                  <a:ea typeface="Tomorrow"/>
                  <a:cs typeface="Tomorrow"/>
                  <a:sym typeface="Tomorrow"/>
                </a:rPr>
                <a:t>Class</a:t>
              </a:r>
            </a:p>
            <a:p>
              <a:pPr algn="ctr">
                <a:lnSpc>
                  <a:spcPts val="1739"/>
                </a:lnSpc>
                <a:spcBef>
                  <a:spcPct val="0"/>
                </a:spcBef>
              </a:pPr>
              <a:r>
                <a:rPr lang="en-US" sz="1242">
                  <a:solidFill>
                    <a:srgbClr val="FFFFFF"/>
                  </a:solidFill>
                  <a:latin typeface="Tomorrow"/>
                  <a:ea typeface="Tomorrow"/>
                  <a:cs typeface="Tomorrow"/>
                  <a:sym typeface="Tomorrow"/>
                </a:rPr>
                <a:t>A</a:t>
              </a:r>
            </a:p>
          </p:txBody>
        </p:sp>
        <p:sp>
          <p:nvSpPr>
            <p:cNvPr name="Freeform 27" id="27"/>
            <p:cNvSpPr/>
            <p:nvPr/>
          </p:nvSpPr>
          <p:spPr>
            <a:xfrm flipH="false" flipV="false" rot="0">
              <a:off x="4571031" y="0"/>
              <a:ext cx="1367239" cy="851685"/>
            </a:xfrm>
            <a:custGeom>
              <a:avLst/>
              <a:gdLst/>
              <a:ahLst/>
              <a:cxnLst/>
              <a:rect r="r" b="b" t="t" l="l"/>
              <a:pathLst>
                <a:path h="851685" w="1367239">
                  <a:moveTo>
                    <a:pt x="0" y="0"/>
                  </a:moveTo>
                  <a:lnTo>
                    <a:pt x="1367238" y="0"/>
                  </a:lnTo>
                  <a:lnTo>
                    <a:pt x="1367238" y="851685"/>
                  </a:lnTo>
                  <a:lnTo>
                    <a:pt x="0" y="8516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4629659" y="132800"/>
              <a:ext cx="1249981" cy="557511"/>
            </a:xfrm>
            <a:prstGeom prst="rect">
              <a:avLst/>
            </a:prstGeom>
          </p:spPr>
          <p:txBody>
            <a:bodyPr anchor="t" rtlCol="false" tIns="0" lIns="0" bIns="0" rIns="0">
              <a:spAutoFit/>
            </a:bodyPr>
            <a:lstStyle/>
            <a:p>
              <a:pPr algn="ctr">
                <a:lnSpc>
                  <a:spcPts val="1739"/>
                </a:lnSpc>
              </a:pPr>
              <a:r>
                <a:rPr lang="en-US" sz="1242">
                  <a:solidFill>
                    <a:srgbClr val="FFFFFF"/>
                  </a:solidFill>
                  <a:latin typeface="Tomorrow"/>
                  <a:ea typeface="Tomorrow"/>
                  <a:cs typeface="Tomorrow"/>
                  <a:sym typeface="Tomorrow"/>
                </a:rPr>
                <a:t>Class</a:t>
              </a:r>
            </a:p>
            <a:p>
              <a:pPr algn="ctr">
                <a:lnSpc>
                  <a:spcPts val="1739"/>
                </a:lnSpc>
                <a:spcBef>
                  <a:spcPct val="0"/>
                </a:spcBef>
              </a:pPr>
              <a:r>
                <a:rPr lang="en-US" sz="1242">
                  <a:solidFill>
                    <a:srgbClr val="FFFFFF"/>
                  </a:solidFill>
                  <a:latin typeface="Tomorrow"/>
                  <a:ea typeface="Tomorrow"/>
                  <a:cs typeface="Tomorrow"/>
                  <a:sym typeface="Tomorrow"/>
                </a:rPr>
                <a:t>B</a:t>
              </a:r>
            </a:p>
          </p:txBody>
        </p:sp>
        <p:sp>
          <p:nvSpPr>
            <p:cNvPr name="Freeform 29" id="29"/>
            <p:cNvSpPr/>
            <p:nvPr/>
          </p:nvSpPr>
          <p:spPr>
            <a:xfrm flipH="false" flipV="false" rot="0">
              <a:off x="6408869" y="203"/>
              <a:ext cx="1367239" cy="851685"/>
            </a:xfrm>
            <a:custGeom>
              <a:avLst/>
              <a:gdLst/>
              <a:ahLst/>
              <a:cxnLst/>
              <a:rect r="r" b="b" t="t" l="l"/>
              <a:pathLst>
                <a:path h="851685" w="1367239">
                  <a:moveTo>
                    <a:pt x="0" y="0"/>
                  </a:moveTo>
                  <a:lnTo>
                    <a:pt x="1367238" y="0"/>
                  </a:lnTo>
                  <a:lnTo>
                    <a:pt x="1367238" y="851685"/>
                  </a:lnTo>
                  <a:lnTo>
                    <a:pt x="0" y="8516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6467497" y="133003"/>
              <a:ext cx="1249981" cy="557511"/>
            </a:xfrm>
            <a:prstGeom prst="rect">
              <a:avLst/>
            </a:prstGeom>
          </p:spPr>
          <p:txBody>
            <a:bodyPr anchor="t" rtlCol="false" tIns="0" lIns="0" bIns="0" rIns="0">
              <a:spAutoFit/>
            </a:bodyPr>
            <a:lstStyle/>
            <a:p>
              <a:pPr algn="ctr">
                <a:lnSpc>
                  <a:spcPts val="1739"/>
                </a:lnSpc>
              </a:pPr>
              <a:r>
                <a:rPr lang="en-US" sz="1242">
                  <a:solidFill>
                    <a:srgbClr val="FFFFFF"/>
                  </a:solidFill>
                  <a:latin typeface="Tomorrow"/>
                  <a:ea typeface="Tomorrow"/>
                  <a:cs typeface="Tomorrow"/>
                  <a:sym typeface="Tomorrow"/>
                </a:rPr>
                <a:t>Class</a:t>
              </a:r>
            </a:p>
            <a:p>
              <a:pPr algn="ctr">
                <a:lnSpc>
                  <a:spcPts val="1739"/>
                </a:lnSpc>
                <a:spcBef>
                  <a:spcPct val="0"/>
                </a:spcBef>
              </a:pPr>
              <a:r>
                <a:rPr lang="en-US" sz="1242">
                  <a:solidFill>
                    <a:srgbClr val="FFFFFF"/>
                  </a:solidFill>
                  <a:latin typeface="Tomorrow"/>
                  <a:ea typeface="Tomorrow"/>
                  <a:cs typeface="Tomorrow"/>
                  <a:sym typeface="Tomorrow"/>
                </a:rPr>
                <a:t>A</a:t>
              </a:r>
            </a:p>
          </p:txBody>
        </p:sp>
        <p:sp>
          <p:nvSpPr>
            <p:cNvPr name="Freeform 31" id="31"/>
            <p:cNvSpPr/>
            <p:nvPr/>
          </p:nvSpPr>
          <p:spPr>
            <a:xfrm flipH="false" flipV="false" rot="0">
              <a:off x="7959563" y="0"/>
              <a:ext cx="1367239" cy="851685"/>
            </a:xfrm>
            <a:custGeom>
              <a:avLst/>
              <a:gdLst/>
              <a:ahLst/>
              <a:cxnLst/>
              <a:rect r="r" b="b" t="t" l="l"/>
              <a:pathLst>
                <a:path h="851685" w="1367239">
                  <a:moveTo>
                    <a:pt x="0" y="0"/>
                  </a:moveTo>
                  <a:lnTo>
                    <a:pt x="1367239" y="0"/>
                  </a:lnTo>
                  <a:lnTo>
                    <a:pt x="1367239" y="851685"/>
                  </a:lnTo>
                  <a:lnTo>
                    <a:pt x="0" y="8516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2" id="32"/>
            <p:cNvSpPr txBox="true"/>
            <p:nvPr/>
          </p:nvSpPr>
          <p:spPr>
            <a:xfrm rot="0">
              <a:off x="8018192" y="132800"/>
              <a:ext cx="1249981" cy="557511"/>
            </a:xfrm>
            <a:prstGeom prst="rect">
              <a:avLst/>
            </a:prstGeom>
          </p:spPr>
          <p:txBody>
            <a:bodyPr anchor="t" rtlCol="false" tIns="0" lIns="0" bIns="0" rIns="0">
              <a:spAutoFit/>
            </a:bodyPr>
            <a:lstStyle/>
            <a:p>
              <a:pPr algn="ctr">
                <a:lnSpc>
                  <a:spcPts val="1739"/>
                </a:lnSpc>
              </a:pPr>
              <a:r>
                <a:rPr lang="en-US" sz="1242">
                  <a:solidFill>
                    <a:srgbClr val="FFFFFF"/>
                  </a:solidFill>
                  <a:latin typeface="Tomorrow"/>
                  <a:ea typeface="Tomorrow"/>
                  <a:cs typeface="Tomorrow"/>
                  <a:sym typeface="Tomorrow"/>
                </a:rPr>
                <a:t>Class</a:t>
              </a:r>
            </a:p>
            <a:p>
              <a:pPr algn="ctr">
                <a:lnSpc>
                  <a:spcPts val="1739"/>
                </a:lnSpc>
                <a:spcBef>
                  <a:spcPct val="0"/>
                </a:spcBef>
              </a:pPr>
              <a:r>
                <a:rPr lang="en-US" sz="1242">
                  <a:solidFill>
                    <a:srgbClr val="FFFFFF"/>
                  </a:solidFill>
                  <a:latin typeface="Tomorrow"/>
                  <a:ea typeface="Tomorrow"/>
                  <a:cs typeface="Tomorrow"/>
                  <a:sym typeface="Tomorrow"/>
                </a:rPr>
                <a:t>B</a:t>
              </a:r>
            </a:p>
          </p:txBody>
        </p:sp>
        <p:sp>
          <p:nvSpPr>
            <p:cNvPr name="Freeform 33" id="33"/>
            <p:cNvSpPr/>
            <p:nvPr/>
          </p:nvSpPr>
          <p:spPr>
            <a:xfrm flipH="false" flipV="false" rot="0">
              <a:off x="9661657" y="0"/>
              <a:ext cx="1367239" cy="851685"/>
            </a:xfrm>
            <a:custGeom>
              <a:avLst/>
              <a:gdLst/>
              <a:ahLst/>
              <a:cxnLst/>
              <a:rect r="r" b="b" t="t" l="l"/>
              <a:pathLst>
                <a:path h="851685" w="1367239">
                  <a:moveTo>
                    <a:pt x="0" y="0"/>
                  </a:moveTo>
                  <a:lnTo>
                    <a:pt x="1367238" y="0"/>
                  </a:lnTo>
                  <a:lnTo>
                    <a:pt x="1367238" y="851685"/>
                  </a:lnTo>
                  <a:lnTo>
                    <a:pt x="0" y="8516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4" id="34"/>
            <p:cNvSpPr txBox="true"/>
            <p:nvPr/>
          </p:nvSpPr>
          <p:spPr>
            <a:xfrm rot="0">
              <a:off x="9720285" y="132800"/>
              <a:ext cx="1249981" cy="557511"/>
            </a:xfrm>
            <a:prstGeom prst="rect">
              <a:avLst/>
            </a:prstGeom>
          </p:spPr>
          <p:txBody>
            <a:bodyPr anchor="t" rtlCol="false" tIns="0" lIns="0" bIns="0" rIns="0">
              <a:spAutoFit/>
            </a:bodyPr>
            <a:lstStyle/>
            <a:p>
              <a:pPr algn="ctr">
                <a:lnSpc>
                  <a:spcPts val="1739"/>
                </a:lnSpc>
              </a:pPr>
              <a:r>
                <a:rPr lang="en-US" sz="1242">
                  <a:solidFill>
                    <a:srgbClr val="FFFFFF"/>
                  </a:solidFill>
                  <a:latin typeface="Tomorrow"/>
                  <a:ea typeface="Tomorrow"/>
                  <a:cs typeface="Tomorrow"/>
                  <a:sym typeface="Tomorrow"/>
                </a:rPr>
                <a:t>Class</a:t>
              </a:r>
            </a:p>
            <a:p>
              <a:pPr algn="ctr">
                <a:lnSpc>
                  <a:spcPts val="1739"/>
                </a:lnSpc>
                <a:spcBef>
                  <a:spcPct val="0"/>
                </a:spcBef>
              </a:pPr>
              <a:r>
                <a:rPr lang="en-US" sz="1242">
                  <a:solidFill>
                    <a:srgbClr val="FFFFFF"/>
                  </a:solidFill>
                  <a:latin typeface="Tomorrow"/>
                  <a:ea typeface="Tomorrow"/>
                  <a:cs typeface="Tomorrow"/>
                  <a:sym typeface="Tomorrow"/>
                </a:rPr>
                <a:t>A</a:t>
              </a:r>
            </a:p>
          </p:txBody>
        </p:sp>
        <p:sp>
          <p:nvSpPr>
            <p:cNvPr name="Freeform 35" id="35"/>
            <p:cNvSpPr/>
            <p:nvPr/>
          </p:nvSpPr>
          <p:spPr>
            <a:xfrm flipH="false" flipV="false" rot="0">
              <a:off x="11308300" y="0"/>
              <a:ext cx="1367239" cy="851685"/>
            </a:xfrm>
            <a:custGeom>
              <a:avLst/>
              <a:gdLst/>
              <a:ahLst/>
              <a:cxnLst/>
              <a:rect r="r" b="b" t="t" l="l"/>
              <a:pathLst>
                <a:path h="851685" w="1367239">
                  <a:moveTo>
                    <a:pt x="0" y="0"/>
                  </a:moveTo>
                  <a:lnTo>
                    <a:pt x="1367239" y="0"/>
                  </a:lnTo>
                  <a:lnTo>
                    <a:pt x="1367239" y="851685"/>
                  </a:lnTo>
                  <a:lnTo>
                    <a:pt x="0" y="8516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6" id="36"/>
            <p:cNvSpPr txBox="true"/>
            <p:nvPr/>
          </p:nvSpPr>
          <p:spPr>
            <a:xfrm rot="0">
              <a:off x="11366929" y="132800"/>
              <a:ext cx="1249981" cy="557511"/>
            </a:xfrm>
            <a:prstGeom prst="rect">
              <a:avLst/>
            </a:prstGeom>
          </p:spPr>
          <p:txBody>
            <a:bodyPr anchor="t" rtlCol="false" tIns="0" lIns="0" bIns="0" rIns="0">
              <a:spAutoFit/>
            </a:bodyPr>
            <a:lstStyle/>
            <a:p>
              <a:pPr algn="ctr">
                <a:lnSpc>
                  <a:spcPts val="1739"/>
                </a:lnSpc>
              </a:pPr>
              <a:r>
                <a:rPr lang="en-US" sz="1242">
                  <a:solidFill>
                    <a:srgbClr val="FFFFFF"/>
                  </a:solidFill>
                  <a:latin typeface="Tomorrow"/>
                  <a:ea typeface="Tomorrow"/>
                  <a:cs typeface="Tomorrow"/>
                  <a:sym typeface="Tomorrow"/>
                </a:rPr>
                <a:t>Class</a:t>
              </a:r>
            </a:p>
            <a:p>
              <a:pPr algn="ctr">
                <a:lnSpc>
                  <a:spcPts val="1739"/>
                </a:lnSpc>
                <a:spcBef>
                  <a:spcPct val="0"/>
                </a:spcBef>
              </a:pPr>
              <a:r>
                <a:rPr lang="en-US" sz="1242">
                  <a:solidFill>
                    <a:srgbClr val="FFFFFF"/>
                  </a:solidFill>
                  <a:latin typeface="Tomorrow"/>
                  <a:ea typeface="Tomorrow"/>
                  <a:cs typeface="Tomorrow"/>
                  <a:sym typeface="Tomorrow"/>
                </a:rPr>
                <a:t>A</a:t>
              </a:r>
            </a:p>
          </p:txBody>
        </p:sp>
        <p:sp>
          <p:nvSpPr>
            <p:cNvPr name="Freeform 37" id="37"/>
            <p:cNvSpPr/>
            <p:nvPr/>
          </p:nvSpPr>
          <p:spPr>
            <a:xfrm flipH="false" flipV="false" rot="0">
              <a:off x="12959113" y="0"/>
              <a:ext cx="1367239" cy="851685"/>
            </a:xfrm>
            <a:custGeom>
              <a:avLst/>
              <a:gdLst/>
              <a:ahLst/>
              <a:cxnLst/>
              <a:rect r="r" b="b" t="t" l="l"/>
              <a:pathLst>
                <a:path h="851685" w="1367239">
                  <a:moveTo>
                    <a:pt x="0" y="0"/>
                  </a:moveTo>
                  <a:lnTo>
                    <a:pt x="1367239" y="0"/>
                  </a:lnTo>
                  <a:lnTo>
                    <a:pt x="1367239" y="851685"/>
                  </a:lnTo>
                  <a:lnTo>
                    <a:pt x="0" y="8516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8" id="38"/>
            <p:cNvSpPr txBox="true"/>
            <p:nvPr/>
          </p:nvSpPr>
          <p:spPr>
            <a:xfrm rot="0">
              <a:off x="13017742" y="132800"/>
              <a:ext cx="1249981" cy="557511"/>
            </a:xfrm>
            <a:prstGeom prst="rect">
              <a:avLst/>
            </a:prstGeom>
          </p:spPr>
          <p:txBody>
            <a:bodyPr anchor="t" rtlCol="false" tIns="0" lIns="0" bIns="0" rIns="0">
              <a:spAutoFit/>
            </a:bodyPr>
            <a:lstStyle/>
            <a:p>
              <a:pPr algn="ctr">
                <a:lnSpc>
                  <a:spcPts val="1739"/>
                </a:lnSpc>
              </a:pPr>
              <a:r>
                <a:rPr lang="en-US" sz="1242">
                  <a:solidFill>
                    <a:srgbClr val="FFFFFF"/>
                  </a:solidFill>
                  <a:latin typeface="Tomorrow"/>
                  <a:ea typeface="Tomorrow"/>
                  <a:cs typeface="Tomorrow"/>
                  <a:sym typeface="Tomorrow"/>
                </a:rPr>
                <a:t>Class</a:t>
              </a:r>
            </a:p>
            <a:p>
              <a:pPr algn="ctr">
                <a:lnSpc>
                  <a:spcPts val="1739"/>
                </a:lnSpc>
                <a:spcBef>
                  <a:spcPct val="0"/>
                </a:spcBef>
              </a:pPr>
              <a:r>
                <a:rPr lang="en-US" sz="1242">
                  <a:solidFill>
                    <a:srgbClr val="FFFFFF"/>
                  </a:solidFill>
                  <a:latin typeface="Tomorrow"/>
                  <a:ea typeface="Tomorrow"/>
                  <a:cs typeface="Tomorrow"/>
                  <a:sym typeface="Tomorrow"/>
                </a:rPr>
                <a:t>B</a:t>
              </a:r>
            </a:p>
          </p:txBody>
        </p:sp>
      </p:grpSp>
      <p:sp>
        <p:nvSpPr>
          <p:cNvPr name="AutoShape 39" id="39"/>
          <p:cNvSpPr/>
          <p:nvPr/>
        </p:nvSpPr>
        <p:spPr>
          <a:xfrm>
            <a:off x="12460200" y="3341633"/>
            <a:ext cx="0" cy="546847"/>
          </a:xfrm>
          <a:prstGeom prst="line">
            <a:avLst/>
          </a:prstGeom>
          <a:ln cap="flat" w="28575">
            <a:solidFill>
              <a:srgbClr val="FBFBFB"/>
            </a:solidFill>
            <a:prstDash val="solid"/>
            <a:headEnd type="none" len="sm" w="sm"/>
            <a:tailEnd type="arrow" len="sm" w="med"/>
          </a:ln>
        </p:spPr>
      </p:sp>
      <p:sp>
        <p:nvSpPr>
          <p:cNvPr name="AutoShape 40" id="40"/>
          <p:cNvSpPr/>
          <p:nvPr/>
        </p:nvSpPr>
        <p:spPr>
          <a:xfrm flipH="true">
            <a:off x="9439197" y="4288444"/>
            <a:ext cx="2378926" cy="615283"/>
          </a:xfrm>
          <a:prstGeom prst="line">
            <a:avLst/>
          </a:prstGeom>
          <a:ln cap="flat" w="28575">
            <a:solidFill>
              <a:srgbClr val="FBFBFB"/>
            </a:solidFill>
            <a:prstDash val="solid"/>
            <a:headEnd type="none" len="sm" w="sm"/>
            <a:tailEnd type="arrow" len="sm" w="med"/>
          </a:ln>
        </p:spPr>
      </p:sp>
      <p:sp>
        <p:nvSpPr>
          <p:cNvPr name="AutoShape 41" id="41"/>
          <p:cNvSpPr/>
          <p:nvPr/>
        </p:nvSpPr>
        <p:spPr>
          <a:xfrm>
            <a:off x="13102276" y="4288444"/>
            <a:ext cx="1163021" cy="615283"/>
          </a:xfrm>
          <a:prstGeom prst="line">
            <a:avLst/>
          </a:prstGeom>
          <a:ln cap="flat" w="28575">
            <a:solidFill>
              <a:srgbClr val="FBFBFB"/>
            </a:solidFill>
            <a:prstDash val="solid"/>
            <a:headEnd type="none" len="sm" w="sm"/>
            <a:tailEnd type="arrow" len="sm" w="med"/>
          </a:ln>
        </p:spPr>
      </p:sp>
      <p:sp>
        <p:nvSpPr>
          <p:cNvPr name="AutoShape 42" id="42"/>
          <p:cNvSpPr/>
          <p:nvPr/>
        </p:nvSpPr>
        <p:spPr>
          <a:xfrm>
            <a:off x="14265297" y="5703656"/>
            <a:ext cx="763856" cy="248500"/>
          </a:xfrm>
          <a:prstGeom prst="line">
            <a:avLst/>
          </a:prstGeom>
          <a:ln cap="flat" w="28575">
            <a:solidFill>
              <a:srgbClr val="FBFBFB"/>
            </a:solidFill>
            <a:prstDash val="solid"/>
            <a:headEnd type="none" len="sm" w="sm"/>
            <a:tailEnd type="arrow" len="sm" w="med"/>
          </a:ln>
        </p:spPr>
      </p:sp>
      <p:sp>
        <p:nvSpPr>
          <p:cNvPr name="AutoShape 43" id="43"/>
          <p:cNvSpPr/>
          <p:nvPr/>
        </p:nvSpPr>
        <p:spPr>
          <a:xfrm>
            <a:off x="15029153" y="6752086"/>
            <a:ext cx="976259" cy="232453"/>
          </a:xfrm>
          <a:prstGeom prst="line">
            <a:avLst/>
          </a:prstGeom>
          <a:ln cap="flat" w="28575">
            <a:solidFill>
              <a:srgbClr val="FBFBFB"/>
            </a:solidFill>
            <a:prstDash val="solid"/>
            <a:headEnd type="none" len="sm" w="sm"/>
            <a:tailEnd type="arrow" len="sm" w="med"/>
          </a:ln>
        </p:spPr>
      </p:sp>
      <p:sp>
        <p:nvSpPr>
          <p:cNvPr name="AutoShape 44" id="44"/>
          <p:cNvSpPr/>
          <p:nvPr/>
        </p:nvSpPr>
        <p:spPr>
          <a:xfrm>
            <a:off x="9439197" y="5703656"/>
            <a:ext cx="0" cy="443047"/>
          </a:xfrm>
          <a:prstGeom prst="line">
            <a:avLst/>
          </a:prstGeom>
          <a:ln cap="flat" w="28575">
            <a:solidFill>
              <a:srgbClr val="FBFBFB"/>
            </a:solidFill>
            <a:prstDash val="solid"/>
            <a:headEnd type="none" len="sm" w="sm"/>
            <a:tailEnd type="arrow" len="sm" w="med"/>
          </a:ln>
        </p:spPr>
      </p:sp>
      <p:sp>
        <p:nvSpPr>
          <p:cNvPr name="TextBox 45" id="45"/>
          <p:cNvSpPr txBox="true"/>
          <p:nvPr/>
        </p:nvSpPr>
        <p:spPr>
          <a:xfrm rot="0">
            <a:off x="9600834" y="3997584"/>
            <a:ext cx="1612315" cy="314989"/>
          </a:xfrm>
          <a:prstGeom prst="rect">
            <a:avLst/>
          </a:prstGeom>
        </p:spPr>
        <p:txBody>
          <a:bodyPr anchor="t" rtlCol="false" tIns="0" lIns="0" bIns="0" rIns="0">
            <a:spAutoFit/>
          </a:bodyPr>
          <a:lstStyle/>
          <a:p>
            <a:pPr algn="ctr">
              <a:lnSpc>
                <a:spcPts val="2586"/>
              </a:lnSpc>
              <a:spcBef>
                <a:spcPct val="0"/>
              </a:spcBef>
            </a:pPr>
            <a:r>
              <a:rPr lang="en-US" sz="1847">
                <a:solidFill>
                  <a:srgbClr val="FFFFFF"/>
                </a:solidFill>
                <a:latin typeface="Tomorrow"/>
                <a:ea typeface="Tomorrow"/>
                <a:cs typeface="Tomorrow"/>
                <a:sym typeface="Tomorrow"/>
              </a:rPr>
              <a:t>Condition 1</a:t>
            </a:r>
          </a:p>
        </p:txBody>
      </p:sp>
      <p:sp>
        <p:nvSpPr>
          <p:cNvPr name="TextBox 46" id="46"/>
          <p:cNvSpPr txBox="true"/>
          <p:nvPr/>
        </p:nvSpPr>
        <p:spPr>
          <a:xfrm rot="0">
            <a:off x="11873189" y="4145554"/>
            <a:ext cx="1174021" cy="25720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1</a:t>
            </a:r>
          </a:p>
        </p:txBody>
      </p:sp>
      <p:sp>
        <p:nvSpPr>
          <p:cNvPr name="TextBox 47" id="47"/>
          <p:cNvSpPr txBox="true"/>
          <p:nvPr/>
        </p:nvSpPr>
        <p:spPr>
          <a:xfrm rot="0">
            <a:off x="8852187" y="5160802"/>
            <a:ext cx="1174021" cy="25720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2</a:t>
            </a:r>
          </a:p>
        </p:txBody>
      </p:sp>
      <p:sp>
        <p:nvSpPr>
          <p:cNvPr name="TextBox 48" id="48"/>
          <p:cNvSpPr txBox="true"/>
          <p:nvPr/>
        </p:nvSpPr>
        <p:spPr>
          <a:xfrm rot="0">
            <a:off x="8852187" y="6403778"/>
            <a:ext cx="1174021" cy="257205"/>
          </a:xfrm>
          <a:prstGeom prst="rect">
            <a:avLst/>
          </a:prstGeom>
        </p:spPr>
        <p:txBody>
          <a:bodyPr anchor="t" rtlCol="false" tIns="0" lIns="0" bIns="0" rIns="0">
            <a:spAutoFit/>
          </a:bodyPr>
          <a:lstStyle/>
          <a:p>
            <a:pPr algn="ctr">
              <a:lnSpc>
                <a:spcPts val="2178"/>
              </a:lnSpc>
              <a:spcBef>
                <a:spcPct val="0"/>
              </a:spcBef>
            </a:pPr>
            <a:r>
              <a:rPr lang="en-US" sz="1556">
                <a:solidFill>
                  <a:srgbClr val="FFFFFF"/>
                </a:solidFill>
                <a:latin typeface="Tomorrow"/>
                <a:ea typeface="Tomorrow"/>
                <a:cs typeface="Tomorrow"/>
                <a:sym typeface="Tomorrow"/>
              </a:rPr>
              <a:t>Feature 3</a:t>
            </a:r>
          </a:p>
        </p:txBody>
      </p:sp>
      <p:grpSp>
        <p:nvGrpSpPr>
          <p:cNvPr name="Group 49" id="49"/>
          <p:cNvGrpSpPr/>
          <p:nvPr/>
        </p:nvGrpSpPr>
        <p:grpSpPr>
          <a:xfrm rot="0">
            <a:off x="7640137" y="4688409"/>
            <a:ext cx="9738751" cy="3742379"/>
            <a:chOff x="0" y="0"/>
            <a:chExt cx="12985002" cy="4989839"/>
          </a:xfrm>
        </p:grpSpPr>
        <p:sp>
          <p:nvSpPr>
            <p:cNvPr name="AutoShape 50" id="50"/>
            <p:cNvSpPr/>
            <p:nvPr/>
          </p:nvSpPr>
          <p:spPr>
            <a:xfrm>
              <a:off x="6426751" y="0"/>
              <a:ext cx="0" cy="4972756"/>
            </a:xfrm>
            <a:prstGeom prst="line">
              <a:avLst/>
            </a:prstGeom>
            <a:ln cap="flat" w="38100">
              <a:solidFill>
                <a:srgbClr val="FBFBFB"/>
              </a:solidFill>
              <a:prstDash val="solid"/>
              <a:headEnd type="none" len="sm" w="sm"/>
              <a:tailEnd type="arrow" len="sm" w="med"/>
            </a:ln>
          </p:spPr>
        </p:sp>
        <p:sp>
          <p:nvSpPr>
            <p:cNvPr name="AutoShape 51" id="51"/>
            <p:cNvSpPr/>
            <p:nvPr/>
          </p:nvSpPr>
          <p:spPr>
            <a:xfrm flipH="true">
              <a:off x="7977446" y="1353664"/>
              <a:ext cx="856102" cy="3618889"/>
            </a:xfrm>
            <a:prstGeom prst="line">
              <a:avLst/>
            </a:prstGeom>
            <a:ln cap="flat" w="38100">
              <a:solidFill>
                <a:srgbClr val="FBFBFB"/>
              </a:solidFill>
              <a:prstDash val="solid"/>
              <a:headEnd type="none" len="sm" w="sm"/>
              <a:tailEnd type="arrow" len="sm" w="med"/>
            </a:ln>
          </p:spPr>
        </p:sp>
        <p:sp>
          <p:nvSpPr>
            <p:cNvPr name="AutoShape 52" id="52"/>
            <p:cNvSpPr/>
            <p:nvPr/>
          </p:nvSpPr>
          <p:spPr>
            <a:xfrm flipH="true">
              <a:off x="9679539" y="2751570"/>
              <a:ext cx="172483" cy="2220983"/>
            </a:xfrm>
            <a:prstGeom prst="line">
              <a:avLst/>
            </a:prstGeom>
            <a:ln cap="flat" w="38100">
              <a:solidFill>
                <a:srgbClr val="FBFBFB"/>
              </a:solidFill>
              <a:prstDash val="solid"/>
              <a:headEnd type="none" len="sm" w="sm"/>
              <a:tailEnd type="arrow" len="sm" w="med"/>
            </a:ln>
          </p:spPr>
        </p:sp>
        <p:sp>
          <p:nvSpPr>
            <p:cNvPr name="AutoShape 53" id="53"/>
            <p:cNvSpPr/>
            <p:nvPr/>
          </p:nvSpPr>
          <p:spPr>
            <a:xfrm>
              <a:off x="11153700" y="4128079"/>
              <a:ext cx="172483" cy="844473"/>
            </a:xfrm>
            <a:prstGeom prst="line">
              <a:avLst/>
            </a:prstGeom>
            <a:ln cap="flat" w="38100">
              <a:solidFill>
                <a:srgbClr val="FBFBFB"/>
              </a:solidFill>
              <a:prstDash val="solid"/>
              <a:headEnd type="none" len="sm" w="sm"/>
              <a:tailEnd type="arrow" len="sm" w="med"/>
            </a:ln>
          </p:spPr>
        </p:sp>
        <p:sp>
          <p:nvSpPr>
            <p:cNvPr name="AutoShape 54" id="54"/>
            <p:cNvSpPr/>
            <p:nvPr/>
          </p:nvSpPr>
          <p:spPr>
            <a:xfrm>
              <a:off x="11153700" y="4128079"/>
              <a:ext cx="1823296" cy="844473"/>
            </a:xfrm>
            <a:prstGeom prst="line">
              <a:avLst/>
            </a:prstGeom>
            <a:ln cap="flat" w="38100">
              <a:solidFill>
                <a:srgbClr val="FBFBFB"/>
              </a:solidFill>
              <a:prstDash val="solid"/>
              <a:headEnd type="none" len="sm" w="sm"/>
              <a:tailEnd type="arrow" len="sm" w="med"/>
            </a:ln>
          </p:spPr>
        </p:sp>
        <p:sp>
          <p:nvSpPr>
            <p:cNvPr name="AutoShape 55" id="55"/>
            <p:cNvSpPr/>
            <p:nvPr/>
          </p:nvSpPr>
          <p:spPr>
            <a:xfrm flipH="true">
              <a:off x="17882" y="820378"/>
              <a:ext cx="1524763" cy="4152378"/>
            </a:xfrm>
            <a:prstGeom prst="line">
              <a:avLst/>
            </a:prstGeom>
            <a:ln cap="flat" w="38100">
              <a:solidFill>
                <a:srgbClr val="FBFBFB"/>
              </a:solidFill>
              <a:prstDash val="solid"/>
              <a:headEnd type="none" len="sm" w="sm"/>
              <a:tailEnd type="arrow" len="sm" w="med"/>
            </a:ln>
          </p:spPr>
        </p:sp>
        <p:sp>
          <p:nvSpPr>
            <p:cNvPr name="AutoShape 56" id="56"/>
            <p:cNvSpPr/>
            <p:nvPr/>
          </p:nvSpPr>
          <p:spPr>
            <a:xfrm>
              <a:off x="3254850" y="820378"/>
              <a:ext cx="1334064" cy="4152175"/>
            </a:xfrm>
            <a:prstGeom prst="line">
              <a:avLst/>
            </a:prstGeom>
            <a:ln cap="flat" w="38100">
              <a:solidFill>
                <a:srgbClr val="FBFBFB"/>
              </a:solidFill>
              <a:prstDash val="solid"/>
              <a:headEnd type="none" len="sm" w="sm"/>
              <a:tailEnd type="arrow" len="sm" w="med"/>
            </a:ln>
          </p:spPr>
        </p:sp>
        <p:sp>
          <p:nvSpPr>
            <p:cNvPr name="AutoShape 57" id="57"/>
            <p:cNvSpPr/>
            <p:nvPr/>
          </p:nvSpPr>
          <p:spPr>
            <a:xfrm>
              <a:off x="2398748" y="3010965"/>
              <a:ext cx="665402" cy="1961588"/>
            </a:xfrm>
            <a:prstGeom prst="line">
              <a:avLst/>
            </a:prstGeom>
            <a:ln cap="flat" w="38100">
              <a:solidFill>
                <a:srgbClr val="FBFBFB"/>
              </a:solidFill>
              <a:prstDash val="solid"/>
              <a:headEnd type="none" len="sm" w="sm"/>
              <a:tailEnd type="arrow" len="sm" w="med"/>
            </a:ln>
          </p:spPr>
        </p:sp>
        <p:sp>
          <p:nvSpPr>
            <p:cNvPr name="AutoShape 58" id="58"/>
            <p:cNvSpPr/>
            <p:nvPr/>
          </p:nvSpPr>
          <p:spPr>
            <a:xfrm flipH="true">
              <a:off x="1542646" y="3010965"/>
              <a:ext cx="856102" cy="1961791"/>
            </a:xfrm>
            <a:prstGeom prst="line">
              <a:avLst/>
            </a:prstGeom>
            <a:ln cap="flat" w="38100">
              <a:solidFill>
                <a:srgbClr val="FBFBFB"/>
              </a:solidFill>
              <a:prstDash val="solid"/>
              <a:headEnd type="none" len="sm" w="sm"/>
              <a:tailEnd type="arrow" len="sm" w="med"/>
            </a:ln>
          </p:spPr>
        </p:sp>
        <p:sp>
          <p:nvSpPr>
            <p:cNvPr name="TextBox 59" id="59"/>
            <p:cNvSpPr txBox="true"/>
            <p:nvPr/>
          </p:nvSpPr>
          <p:spPr>
            <a:xfrm rot="0">
              <a:off x="4197655" y="658667"/>
              <a:ext cx="2149754" cy="407286"/>
            </a:xfrm>
            <a:prstGeom prst="rect">
              <a:avLst/>
            </a:prstGeom>
          </p:spPr>
          <p:txBody>
            <a:bodyPr anchor="t" rtlCol="false" tIns="0" lIns="0" bIns="0" rIns="0">
              <a:spAutoFit/>
            </a:bodyPr>
            <a:lstStyle/>
            <a:p>
              <a:pPr algn="ctr">
                <a:lnSpc>
                  <a:spcPts val="2586"/>
                </a:lnSpc>
                <a:spcBef>
                  <a:spcPct val="0"/>
                </a:spcBef>
              </a:pPr>
              <a:r>
                <a:rPr lang="en-US" sz="1847">
                  <a:solidFill>
                    <a:srgbClr val="FFFFFF"/>
                  </a:solidFill>
                  <a:latin typeface="Tomorrow"/>
                  <a:ea typeface="Tomorrow"/>
                  <a:cs typeface="Tomorrow"/>
                  <a:sym typeface="Tomorrow"/>
                </a:rPr>
                <a:t>Condition 2</a:t>
              </a:r>
            </a:p>
          </p:txBody>
        </p:sp>
      </p:grpSp>
      <p:sp>
        <p:nvSpPr>
          <p:cNvPr name="TextBox 60" id="60"/>
          <p:cNvSpPr txBox="true"/>
          <p:nvPr/>
        </p:nvSpPr>
        <p:spPr>
          <a:xfrm rot="0">
            <a:off x="13452795" y="3997584"/>
            <a:ext cx="1612315" cy="314989"/>
          </a:xfrm>
          <a:prstGeom prst="rect">
            <a:avLst/>
          </a:prstGeom>
        </p:spPr>
        <p:txBody>
          <a:bodyPr anchor="t" rtlCol="false" tIns="0" lIns="0" bIns="0" rIns="0">
            <a:spAutoFit/>
          </a:bodyPr>
          <a:lstStyle/>
          <a:p>
            <a:pPr algn="ctr">
              <a:lnSpc>
                <a:spcPts val="2586"/>
              </a:lnSpc>
              <a:spcBef>
                <a:spcPct val="0"/>
              </a:spcBef>
            </a:pPr>
            <a:r>
              <a:rPr lang="en-US" sz="1847">
                <a:solidFill>
                  <a:srgbClr val="FFFFFF"/>
                </a:solidFill>
                <a:latin typeface="Tomorrow"/>
                <a:ea typeface="Tomorrow"/>
                <a:cs typeface="Tomorrow"/>
                <a:sym typeface="Tomorrow"/>
              </a:rPr>
              <a:t>Condition 3</a:t>
            </a:r>
          </a:p>
        </p:txBody>
      </p:sp>
      <p:sp>
        <p:nvSpPr>
          <p:cNvPr name="TextBox 61" id="61"/>
          <p:cNvSpPr txBox="true"/>
          <p:nvPr/>
        </p:nvSpPr>
        <p:spPr>
          <a:xfrm rot="0">
            <a:off x="9469506" y="9409165"/>
            <a:ext cx="6369716" cy="455686"/>
          </a:xfrm>
          <a:prstGeom prst="rect">
            <a:avLst/>
          </a:prstGeom>
        </p:spPr>
        <p:txBody>
          <a:bodyPr anchor="t" rtlCol="false" tIns="0" lIns="0" bIns="0" rIns="0">
            <a:spAutoFit/>
          </a:bodyPr>
          <a:lstStyle/>
          <a:p>
            <a:pPr algn="just">
              <a:lnSpc>
                <a:spcPts val="3552"/>
              </a:lnSpc>
            </a:pPr>
            <a:r>
              <a:rPr lang="en-US" sz="3200" spc="-96">
                <a:solidFill>
                  <a:srgbClr val="FFFFFF"/>
                </a:solidFill>
                <a:latin typeface="Tomorrow"/>
                <a:ea typeface="Tomorrow"/>
                <a:cs typeface="Tomorrow"/>
                <a:sym typeface="Tomorrow"/>
              </a:rPr>
              <a:t>Cấu trúc cơ bản của cây quyết định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7255" y="2718883"/>
            <a:ext cx="3453813" cy="7568117"/>
          </a:xfrm>
          <a:custGeom>
            <a:avLst/>
            <a:gdLst/>
            <a:ahLst/>
            <a:cxnLst/>
            <a:rect r="r" b="b" t="t" l="l"/>
            <a:pathLst>
              <a:path h="7568117" w="3453813">
                <a:moveTo>
                  <a:pt x="0" y="0"/>
                </a:moveTo>
                <a:lnTo>
                  <a:pt x="3453814" y="0"/>
                </a:lnTo>
                <a:lnTo>
                  <a:pt x="3453814"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701486"/>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2. NGUYÊN TẮC HOẠT ĐỘNG</a:t>
            </a:r>
          </a:p>
        </p:txBody>
      </p:sp>
      <p:sp>
        <p:nvSpPr>
          <p:cNvPr name="TextBox 9" id="9"/>
          <p:cNvSpPr txBox="true"/>
          <p:nvPr/>
        </p:nvSpPr>
        <p:spPr>
          <a:xfrm rot="0">
            <a:off x="330041" y="2785558"/>
            <a:ext cx="17292600" cy="6274435"/>
          </a:xfrm>
          <a:prstGeom prst="rect">
            <a:avLst/>
          </a:prstGeom>
        </p:spPr>
        <p:txBody>
          <a:bodyPr anchor="t" rtlCol="false" tIns="0" lIns="0" bIns="0" rIns="0">
            <a:spAutoFit/>
          </a:bodyPr>
          <a:lstStyle/>
          <a:p>
            <a:pPr algn="just">
              <a:lnSpc>
                <a:spcPts val="4160"/>
              </a:lnSpc>
            </a:pPr>
          </a:p>
          <a:p>
            <a:pPr algn="just" marL="690881" indent="-345440" lvl="1">
              <a:lnSpc>
                <a:spcPts val="4160"/>
              </a:lnSpc>
              <a:buFont typeface="Arial"/>
              <a:buChar char="•"/>
            </a:pPr>
            <a:r>
              <a:rPr lang="en-US" b="true" sz="3200">
                <a:solidFill>
                  <a:srgbClr val="10D3F9"/>
                </a:solidFill>
                <a:latin typeface="Tomorrow Bold"/>
                <a:ea typeface="Tomorrow Bold"/>
                <a:cs typeface="Tomorrow Bold"/>
                <a:sym typeface="Tomorrow Bold"/>
              </a:rPr>
              <a:t>Chọn điều kiện phân chia:</a:t>
            </a:r>
            <a:r>
              <a:rPr lang="en-US" b="true" sz="3200">
                <a:solidFill>
                  <a:srgbClr val="FFFFFF"/>
                </a:solidFill>
                <a:latin typeface="Tomorrow Bold"/>
                <a:ea typeface="Tomorrow Bold"/>
                <a:cs typeface="Tomorrow Bold"/>
                <a:sym typeface="Tomorrow Bold"/>
              </a:rPr>
              <a:t> </a:t>
            </a:r>
            <a:r>
              <a:rPr lang="en-US" sz="3200">
                <a:solidFill>
                  <a:srgbClr val="FFFFFF"/>
                </a:solidFill>
                <a:latin typeface="Tomorrow"/>
                <a:ea typeface="Tomorrow"/>
                <a:cs typeface="Tomorrow"/>
                <a:sym typeface="Tomorrow"/>
              </a:rPr>
              <a:t>Tại mỗi nút, cây tìm một đặc trưng và một ngưỡng giá trị tối ưu để chia dữ liệu.</a:t>
            </a:r>
          </a:p>
          <a:p>
            <a:pPr algn="just" marL="690881" indent="-345440" lvl="1">
              <a:lnSpc>
                <a:spcPts val="4160"/>
              </a:lnSpc>
              <a:buFont typeface="Arial"/>
              <a:buChar char="•"/>
            </a:pPr>
            <a:r>
              <a:rPr lang="en-US" b="true" sz="3200">
                <a:solidFill>
                  <a:srgbClr val="10D3F9"/>
                </a:solidFill>
                <a:latin typeface="Tomorrow Bold"/>
                <a:ea typeface="Tomorrow Bold"/>
                <a:cs typeface="Tomorrow Bold"/>
                <a:sym typeface="Tomorrow Bold"/>
              </a:rPr>
              <a:t>Phân tách dữ liệu: </a:t>
            </a:r>
            <a:r>
              <a:rPr lang="en-US" sz="3200">
                <a:solidFill>
                  <a:srgbClr val="FFFFFF"/>
                </a:solidFill>
                <a:latin typeface="Tomorrow"/>
                <a:ea typeface="Tomorrow"/>
                <a:cs typeface="Tomorrow"/>
                <a:sym typeface="Tomorrow"/>
              </a:rPr>
              <a:t>Dữ liệu được chia thành các nhánh dựa trên điều kiện được chọn.</a:t>
            </a:r>
          </a:p>
          <a:p>
            <a:pPr algn="just" marL="690881" indent="-345440" lvl="1">
              <a:lnSpc>
                <a:spcPts val="4160"/>
              </a:lnSpc>
              <a:buFont typeface="Arial"/>
              <a:buChar char="•"/>
            </a:pPr>
            <a:r>
              <a:rPr lang="en-US" b="true" sz="3200">
                <a:solidFill>
                  <a:srgbClr val="10D3F9"/>
                </a:solidFill>
                <a:latin typeface="Tomorrow Bold"/>
                <a:ea typeface="Tomorrow Bold"/>
                <a:cs typeface="Tomorrow Bold"/>
                <a:sym typeface="Tomorrow Bold"/>
              </a:rPr>
              <a:t>Lặp lại quá trình: </a:t>
            </a:r>
            <a:r>
              <a:rPr lang="en-US" sz="3200">
                <a:solidFill>
                  <a:srgbClr val="FFFFFF"/>
                </a:solidFill>
                <a:latin typeface="Tomorrow"/>
                <a:ea typeface="Tomorrow"/>
                <a:cs typeface="Tomorrow"/>
                <a:sym typeface="Tomorrow"/>
              </a:rPr>
              <a:t>Quá trình chọn điều kiện và phân tách tiếp tục tại mỗi nút bên trong và diễn ra cho đến khi:</a:t>
            </a:r>
          </a:p>
          <a:p>
            <a:pPr algn="just" marL="1381761" indent="-460587" lvl="2">
              <a:lnSpc>
                <a:spcPts val="4160"/>
              </a:lnSpc>
              <a:buFont typeface="Arial"/>
              <a:buChar char="⚬"/>
            </a:pPr>
            <a:r>
              <a:rPr lang="en-US" sz="3200">
                <a:solidFill>
                  <a:srgbClr val="FFFFFF"/>
                </a:solidFill>
                <a:latin typeface="Tomorrow"/>
                <a:ea typeface="Tomorrow"/>
                <a:cs typeface="Tomorrow"/>
                <a:sym typeface="Tomorrow"/>
              </a:rPr>
              <a:t>Không còn đặc trưng nào để chia tiếp.</a:t>
            </a:r>
          </a:p>
          <a:p>
            <a:pPr algn="just" marL="1381761" indent="-460587" lvl="2">
              <a:lnSpc>
                <a:spcPts val="4160"/>
              </a:lnSpc>
              <a:buFont typeface="Arial"/>
              <a:buChar char="⚬"/>
            </a:pPr>
            <a:r>
              <a:rPr lang="en-US" sz="3200">
                <a:solidFill>
                  <a:srgbClr val="FFFFFF"/>
                </a:solidFill>
                <a:latin typeface="Tomorrow"/>
                <a:ea typeface="Tomorrow"/>
                <a:cs typeface="Tomorrow"/>
                <a:sym typeface="Tomorrow"/>
              </a:rPr>
              <a:t>Mức độ không đồng nhất đạt ngưỡng nhỏ nhất: Khi các mẫu trong một nút trở nên đồng nhất tất cả cùng một lớp.</a:t>
            </a:r>
          </a:p>
          <a:p>
            <a:pPr algn="just" marL="1381761" indent="-460587" lvl="2">
              <a:lnSpc>
                <a:spcPts val="4160"/>
              </a:lnSpc>
              <a:buFont typeface="Arial"/>
              <a:buChar char="⚬"/>
            </a:pPr>
            <a:r>
              <a:rPr lang="en-US" sz="3200">
                <a:solidFill>
                  <a:srgbClr val="FFFFFF"/>
                </a:solidFill>
                <a:latin typeface="Tomorrow"/>
                <a:ea typeface="Tomorrow"/>
                <a:cs typeface="Tomorrow"/>
                <a:sym typeface="Tomorrow"/>
              </a:rPr>
              <a:t>Cây đạt đến độ sâu tối đa cho phép.</a:t>
            </a:r>
          </a:p>
          <a:p>
            <a:pPr algn="just" marL="690881" indent="-345440" lvl="1">
              <a:lnSpc>
                <a:spcPts val="4160"/>
              </a:lnSpc>
              <a:buFont typeface="Arial"/>
              <a:buChar char="•"/>
            </a:pPr>
            <a:r>
              <a:rPr lang="en-US" b="true" sz="3200">
                <a:solidFill>
                  <a:srgbClr val="10D3F9"/>
                </a:solidFill>
                <a:latin typeface="Tomorrow Bold"/>
                <a:ea typeface="Tomorrow Bold"/>
                <a:cs typeface="Tomorrow Bold"/>
                <a:sym typeface="Tomorrow Bold"/>
              </a:rPr>
              <a:t>Kết quả: </a:t>
            </a:r>
            <a:r>
              <a:rPr lang="en-US" sz="3200">
                <a:solidFill>
                  <a:srgbClr val="FFFFFF"/>
                </a:solidFill>
                <a:latin typeface="Tomorrow"/>
                <a:ea typeface="Tomorrow"/>
                <a:cs typeface="Tomorrow"/>
                <a:sym typeface="Tomorrow"/>
              </a:rPr>
              <a:t>Khi không thể phân chia thêm, nút đó trở thành nút lá. Nút lá đưa ra dự đoán, thường là nhãn của nhóm dữ liệu chiếm đa số trong nhánh đó.</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02043" y="5929507"/>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TextBox 6" id="6"/>
          <p:cNvSpPr txBox="true"/>
          <p:nvPr/>
        </p:nvSpPr>
        <p:spPr>
          <a:xfrm rot="0">
            <a:off x="7723408" y="4460040"/>
            <a:ext cx="6027111" cy="1530623"/>
          </a:xfrm>
          <a:prstGeom prst="rect">
            <a:avLst/>
          </a:prstGeom>
        </p:spPr>
        <p:txBody>
          <a:bodyPr anchor="t" rtlCol="false" tIns="0" lIns="0" bIns="0" rIns="0">
            <a:spAutoFit/>
          </a:bodyPr>
          <a:lstStyle/>
          <a:p>
            <a:pPr algn="ctr">
              <a:lnSpc>
                <a:spcPts val="11752"/>
              </a:lnSpc>
            </a:pPr>
            <a:r>
              <a:rPr lang="en-US" sz="11086">
                <a:solidFill>
                  <a:srgbClr val="FFFFFF"/>
                </a:solidFill>
                <a:latin typeface="Anton"/>
                <a:ea typeface="Anton"/>
                <a:cs typeface="Anton"/>
                <a:sym typeface="Anton"/>
              </a:rPr>
              <a:t>GIỚI THIỆU</a:t>
            </a:r>
          </a:p>
        </p:txBody>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AutoShape 9" id="9"/>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7255" y="2718883"/>
            <a:ext cx="3453813" cy="7568117"/>
          </a:xfrm>
          <a:custGeom>
            <a:avLst/>
            <a:gdLst/>
            <a:ahLst/>
            <a:cxnLst/>
            <a:rect r="r" b="b" t="t" l="l"/>
            <a:pathLst>
              <a:path h="7568117" w="3453813">
                <a:moveTo>
                  <a:pt x="0" y="0"/>
                </a:moveTo>
                <a:lnTo>
                  <a:pt x="3453814" y="0"/>
                </a:lnTo>
                <a:lnTo>
                  <a:pt x="3453814"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701486"/>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3. ƯU ĐIỂM </a:t>
            </a:r>
          </a:p>
        </p:txBody>
      </p:sp>
      <p:sp>
        <p:nvSpPr>
          <p:cNvPr name="TextBox 9" id="9"/>
          <p:cNvSpPr txBox="true"/>
          <p:nvPr/>
        </p:nvSpPr>
        <p:spPr>
          <a:xfrm rot="0">
            <a:off x="330041" y="3252283"/>
            <a:ext cx="17292600" cy="4126230"/>
          </a:xfrm>
          <a:prstGeom prst="rect">
            <a:avLst/>
          </a:prstGeom>
        </p:spPr>
        <p:txBody>
          <a:bodyPr anchor="t" rtlCol="false" tIns="0" lIns="0" bIns="0" rIns="0">
            <a:spAutoFit/>
          </a:bodyPr>
          <a:lstStyle/>
          <a:p>
            <a:pPr algn="just" marL="777238" indent="-388619" lvl="1">
              <a:lnSpc>
                <a:spcPts val="4679"/>
              </a:lnSpc>
              <a:buFont typeface="Arial"/>
              <a:buChar char="•"/>
            </a:pPr>
            <a:r>
              <a:rPr lang="en-US" sz="3599">
                <a:solidFill>
                  <a:srgbClr val="FDFB52"/>
                </a:solidFill>
                <a:latin typeface="Tomorrow"/>
                <a:ea typeface="Tomorrow"/>
                <a:cs typeface="Tomorrow"/>
                <a:sym typeface="Tomorrow"/>
              </a:rPr>
              <a:t>Dễ hiểu, dễ diễn giải:</a:t>
            </a:r>
            <a:r>
              <a:rPr lang="en-US" sz="3599">
                <a:solidFill>
                  <a:srgbClr val="FFFFFF"/>
                </a:solidFill>
                <a:latin typeface="Tomorrow"/>
                <a:ea typeface="Tomorrow"/>
                <a:cs typeface="Tomorrow"/>
                <a:sym typeface="Tomorrow"/>
              </a:rPr>
              <a:t> Cây quyết định có cấu trúc rõ ràng, dễ </a:t>
            </a:r>
            <a:r>
              <a:rPr lang="en-US" sz="3599">
                <a:solidFill>
                  <a:srgbClr val="FFFFFF"/>
                </a:solidFill>
                <a:latin typeface="Tomorrow"/>
                <a:ea typeface="Tomorrow"/>
                <a:cs typeface="Tomorrow"/>
                <a:sym typeface="Tomorrow"/>
              </a:rPr>
              <a:t>dàng giải thích cách đưa ra dự đoán.</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Làm việc tốt với dữ liệu phi tuyến tính:</a:t>
            </a:r>
            <a:r>
              <a:rPr lang="en-US" sz="3599">
                <a:solidFill>
                  <a:srgbClr val="FFFFFF"/>
                </a:solidFill>
                <a:latin typeface="Tomorrow"/>
                <a:ea typeface="Tomorrow"/>
                <a:cs typeface="Tomorrow"/>
                <a:sym typeface="Tomorrow"/>
              </a:rPr>
              <a:t> Cây quyết định có thể mô hình hóa các mối quan hệ phi tuyến tính mà không cần biến đổi phức tạp.</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Tính linh hoạt:</a:t>
            </a:r>
            <a:r>
              <a:rPr lang="en-US" sz="3599">
                <a:solidFill>
                  <a:srgbClr val="FFFFFF"/>
                </a:solidFill>
                <a:latin typeface="Tomorrow"/>
                <a:ea typeface="Tomorrow"/>
                <a:cs typeface="Tomorrow"/>
                <a:sym typeface="Tomorrow"/>
              </a:rPr>
              <a:t> Có thể áp dụng cho cả bài toán phân loại và hồi quy với hiệu suất khá tốt. Cây quyết định thường có tốc độ huấn luyện nhanh và dễ triển khai trên dữ liệu không quá lớn.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7255" y="2718883"/>
            <a:ext cx="3453813" cy="7568117"/>
          </a:xfrm>
          <a:custGeom>
            <a:avLst/>
            <a:gdLst/>
            <a:ahLst/>
            <a:cxnLst/>
            <a:rect r="r" b="b" t="t" l="l"/>
            <a:pathLst>
              <a:path h="7568117" w="3453813">
                <a:moveTo>
                  <a:pt x="0" y="0"/>
                </a:moveTo>
                <a:lnTo>
                  <a:pt x="3453814" y="0"/>
                </a:lnTo>
                <a:lnTo>
                  <a:pt x="3453814"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701486"/>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4. NHƯỢC ĐIỂM </a:t>
            </a:r>
          </a:p>
        </p:txBody>
      </p:sp>
      <p:sp>
        <p:nvSpPr>
          <p:cNvPr name="TextBox 9" id="9"/>
          <p:cNvSpPr txBox="true"/>
          <p:nvPr/>
        </p:nvSpPr>
        <p:spPr>
          <a:xfrm rot="0">
            <a:off x="330041" y="3252283"/>
            <a:ext cx="17292600" cy="3535680"/>
          </a:xfrm>
          <a:prstGeom prst="rect">
            <a:avLst/>
          </a:prstGeom>
        </p:spPr>
        <p:txBody>
          <a:bodyPr anchor="t" rtlCol="false" tIns="0" lIns="0" bIns="0" rIns="0">
            <a:spAutoFit/>
          </a:bodyPr>
          <a:lstStyle/>
          <a:p>
            <a:pPr algn="just" marL="777238" indent="-388619" lvl="1">
              <a:lnSpc>
                <a:spcPts val="4679"/>
              </a:lnSpc>
              <a:buFont typeface="Arial"/>
              <a:buChar char="•"/>
            </a:pPr>
            <a:r>
              <a:rPr lang="en-US" sz="3599">
                <a:solidFill>
                  <a:srgbClr val="FFFA00"/>
                </a:solidFill>
                <a:latin typeface="Tomorrow"/>
                <a:ea typeface="Tomorrow"/>
                <a:cs typeface="Tomorrow"/>
                <a:sym typeface="Tomorrow"/>
              </a:rPr>
              <a:t>Quá khớp</a:t>
            </a:r>
            <a:r>
              <a:rPr lang="en-US" sz="3599">
                <a:solidFill>
                  <a:srgbClr val="FFFFFF"/>
                </a:solidFill>
                <a:latin typeface="Tomorrow"/>
                <a:ea typeface="Tomorrow"/>
                <a:cs typeface="Tomorrow"/>
                <a:sym typeface="Tomorrow"/>
              </a:rPr>
              <a:t> </a:t>
            </a:r>
            <a:r>
              <a:rPr lang="en-US" sz="3599" i="true">
                <a:solidFill>
                  <a:srgbClr val="7ED957"/>
                </a:solidFill>
                <a:latin typeface="Tomorrow Italics"/>
                <a:ea typeface="Tomorrow Italics"/>
                <a:cs typeface="Tomorrow Italics"/>
                <a:sym typeface="Tomorrow Italics"/>
              </a:rPr>
              <a:t>(overfiting)</a:t>
            </a:r>
            <a:r>
              <a:rPr lang="en-US" sz="3599">
                <a:solidFill>
                  <a:srgbClr val="FFFFFF"/>
                </a:solidFill>
                <a:latin typeface="Tomorrow"/>
                <a:ea typeface="Tomorrow"/>
                <a:cs typeface="Tomorrow"/>
                <a:sym typeface="Tomorrow"/>
              </a:rPr>
              <a:t>: Cây quyết định dễ dàng bị quá khớp </a:t>
            </a:r>
            <a:r>
              <a:rPr lang="en-US" sz="3599">
                <a:solidFill>
                  <a:srgbClr val="FFFFFF"/>
                </a:solidFill>
                <a:latin typeface="Tomorrow"/>
                <a:ea typeface="Tomorrow"/>
                <a:cs typeface="Tomorrow"/>
                <a:sym typeface="Tomorrow"/>
              </a:rPr>
              <a:t>nếu không giới hạn độ sâu của cây hoặc số lượng mẫu tối thiểu tại một nút.</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Kém hiệu quả với dữ liệu phức tạp:</a:t>
            </a:r>
            <a:r>
              <a:rPr lang="en-US" sz="3599">
                <a:solidFill>
                  <a:srgbClr val="FFFFFF"/>
                </a:solidFill>
                <a:latin typeface="Tomorrow"/>
                <a:ea typeface="Tomorrow"/>
                <a:cs typeface="Tomorrow"/>
                <a:sym typeface="Tomorrow"/>
              </a:rPr>
              <a:t> Với các tập dữ liệu lớn và phức tạp, cây quyết định có thể trở nên kém hiệu quả và không ổn định.</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Độ nhạy cao với nhiễu:</a:t>
            </a:r>
            <a:r>
              <a:rPr lang="en-US" sz="3599">
                <a:solidFill>
                  <a:srgbClr val="FFFFFF"/>
                </a:solidFill>
                <a:latin typeface="Tomorrow"/>
                <a:ea typeface="Tomorrow"/>
                <a:cs typeface="Tomorrow"/>
                <a:sym typeface="Tomorrow"/>
              </a:rPr>
              <a:t> Các thay đổi nhỏ trong dữ liệu có thể dẫn đến sự thay đổi đáng kể trong cấu trúc cây.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TextBox 3" id="3"/>
          <p:cNvSpPr txBox="true"/>
          <p:nvPr/>
        </p:nvSpPr>
        <p:spPr>
          <a:xfrm rot="0">
            <a:off x="2680692" y="4635227"/>
            <a:ext cx="12926616" cy="1084961"/>
          </a:xfrm>
          <a:prstGeom prst="rect">
            <a:avLst/>
          </a:prstGeom>
        </p:spPr>
        <p:txBody>
          <a:bodyPr anchor="t" rtlCol="false" tIns="0" lIns="0" bIns="0" rIns="0">
            <a:spAutoFit/>
          </a:bodyPr>
          <a:lstStyle/>
          <a:p>
            <a:pPr algn="ctr">
              <a:lnSpc>
                <a:spcPts val="8362"/>
              </a:lnSpc>
              <a:spcBef>
                <a:spcPct val="0"/>
              </a:spcBef>
            </a:pPr>
            <a:r>
              <a:rPr lang="en-US" b="true" sz="7400">
                <a:solidFill>
                  <a:srgbClr val="FFFFFF"/>
                </a:solidFill>
                <a:latin typeface="Tomorrow Bold"/>
                <a:ea typeface="Tomorrow Bold"/>
                <a:cs typeface="Tomorrow Bold"/>
                <a:sym typeface="Tomorrow Bold"/>
              </a:rPr>
              <a:t>EXTRA TREES CLASSIFIER</a:t>
            </a:r>
          </a:p>
        </p:txBody>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AutoShape 6" id="6"/>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7" id="7"/>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transition spd="med">
    <p:push dir="u"/>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575446"/>
            <a:ext cx="8940606"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EXTRA TREES CLASSIFIER</a:t>
            </a:r>
          </a:p>
        </p:txBody>
      </p:sp>
      <p:sp>
        <p:nvSpPr>
          <p:cNvPr name="TextBox 9" id="9"/>
          <p:cNvSpPr txBox="true"/>
          <p:nvPr/>
        </p:nvSpPr>
        <p:spPr>
          <a:xfrm rot="0">
            <a:off x="582681" y="2987190"/>
            <a:ext cx="17039960" cy="6285054"/>
          </a:xfrm>
          <a:prstGeom prst="rect">
            <a:avLst/>
          </a:prstGeom>
        </p:spPr>
        <p:txBody>
          <a:bodyPr anchor="t" rtlCol="false" tIns="0" lIns="0" bIns="0" rIns="0">
            <a:spAutoFit/>
          </a:bodyPr>
          <a:lstStyle/>
          <a:p>
            <a:pPr algn="just">
              <a:lnSpc>
                <a:spcPts val="5023"/>
              </a:lnSpc>
            </a:pPr>
            <a:r>
              <a:rPr lang="en-US" sz="3863">
                <a:solidFill>
                  <a:srgbClr val="FFFFFF"/>
                </a:solidFill>
                <a:latin typeface="Tomorrow"/>
                <a:ea typeface="Tomorrow"/>
                <a:cs typeface="Tomorrow"/>
                <a:sym typeface="Tomorrow"/>
              </a:rPr>
              <a:t>Thuật toán </a:t>
            </a:r>
            <a:r>
              <a:rPr lang="en-US" sz="3863">
                <a:solidFill>
                  <a:srgbClr val="40DA4F"/>
                </a:solidFill>
                <a:latin typeface="Tomorrow"/>
                <a:ea typeface="Tomorrow"/>
                <a:cs typeface="Tomorrow"/>
                <a:sym typeface="Tomorrow"/>
              </a:rPr>
              <a:t>Extra Trees</a:t>
            </a:r>
            <a:r>
              <a:rPr lang="en-US" sz="3863">
                <a:solidFill>
                  <a:srgbClr val="FFFFFF"/>
                </a:solidFill>
                <a:latin typeface="Tomorrow"/>
                <a:ea typeface="Tomorrow"/>
                <a:cs typeface="Tomorrow"/>
                <a:sym typeface="Tomorrow"/>
              </a:rPr>
              <a:t> </a:t>
            </a:r>
            <a:r>
              <a:rPr lang="en-US" sz="3863" i="true">
                <a:solidFill>
                  <a:srgbClr val="40DA4F"/>
                </a:solidFill>
                <a:latin typeface="Tomorrow Italics"/>
                <a:ea typeface="Tomorrow Italics"/>
                <a:cs typeface="Tomorrow Italics"/>
                <a:sym typeface="Tomorrow Italics"/>
              </a:rPr>
              <a:t>(Extremely Randomized Trees)</a:t>
            </a:r>
            <a:r>
              <a:rPr lang="en-US" sz="3863">
                <a:solidFill>
                  <a:srgbClr val="FFFFFF"/>
                </a:solidFill>
                <a:latin typeface="Tomorrow"/>
                <a:ea typeface="Tomorrow"/>
                <a:cs typeface="Tomorrow"/>
                <a:sym typeface="Tomorrow"/>
              </a:rPr>
              <a:t> là </a:t>
            </a:r>
            <a:r>
              <a:rPr lang="en-US" sz="3863">
                <a:solidFill>
                  <a:srgbClr val="FFFFFF"/>
                </a:solidFill>
                <a:latin typeface="Tomorrow"/>
                <a:ea typeface="Tomorrow"/>
                <a:cs typeface="Tomorrow"/>
                <a:sym typeface="Tomorrow"/>
              </a:rPr>
              <a:t>một phương pháp ensemble thuộc họ các thuật toán cây quyết định.</a:t>
            </a:r>
          </a:p>
          <a:p>
            <a:pPr algn="just">
              <a:lnSpc>
                <a:spcPts val="5023"/>
              </a:lnSpc>
            </a:pPr>
          </a:p>
          <a:p>
            <a:pPr algn="just">
              <a:lnSpc>
                <a:spcPts val="5023"/>
              </a:lnSpc>
            </a:pPr>
            <a:r>
              <a:rPr lang="en-US" sz="3863">
                <a:solidFill>
                  <a:srgbClr val="FFFFFF"/>
                </a:solidFill>
                <a:latin typeface="Tomorrow"/>
                <a:ea typeface="Tomorrow"/>
                <a:cs typeface="Tomorrow"/>
                <a:sym typeface="Tomorrow"/>
              </a:rPr>
              <a:t>Đ</a:t>
            </a:r>
            <a:r>
              <a:rPr lang="en-US" sz="3863">
                <a:solidFill>
                  <a:srgbClr val="FFFFFF"/>
                </a:solidFill>
                <a:latin typeface="Tomorrow"/>
                <a:ea typeface="Tomorrow"/>
                <a:cs typeface="Tomorrow"/>
                <a:sym typeface="Tomorrow"/>
              </a:rPr>
              <a:t>iểm đặc trưng của </a:t>
            </a:r>
            <a:r>
              <a:rPr lang="en-US" sz="3863">
                <a:solidFill>
                  <a:srgbClr val="40DA4F"/>
                </a:solidFill>
                <a:latin typeface="Tomorrow"/>
                <a:ea typeface="Tomorrow"/>
                <a:cs typeface="Tomorrow"/>
                <a:sym typeface="Tomorrow"/>
              </a:rPr>
              <a:t>Extra Trees</a:t>
            </a:r>
            <a:r>
              <a:rPr lang="en-US" sz="3863">
                <a:solidFill>
                  <a:srgbClr val="FFFFFF"/>
                </a:solidFill>
                <a:latin typeface="Tomorrow"/>
                <a:ea typeface="Tomorrow"/>
                <a:cs typeface="Tomorrow"/>
                <a:sym typeface="Tomorrow"/>
              </a:rPr>
              <a:t> nằm ở mức độ ngẫu nhiên hóa cao trong quá trình xây dựng cây. Cụ thể, thuật toán này thực hiện ngẫu nhiên hóa ở hai cấp độ: </a:t>
            </a:r>
          </a:p>
          <a:p>
            <a:pPr algn="just" marL="834205" indent="-417103" lvl="1">
              <a:lnSpc>
                <a:spcPts val="5023"/>
              </a:lnSpc>
              <a:buFont typeface="Arial"/>
              <a:buChar char="•"/>
            </a:pPr>
            <a:r>
              <a:rPr lang="en-US" sz="3863">
                <a:solidFill>
                  <a:srgbClr val="FFFFFF"/>
                </a:solidFill>
                <a:latin typeface="Tomorrow"/>
                <a:ea typeface="Tomorrow"/>
                <a:cs typeface="Tomorrow"/>
                <a:sym typeface="Tomorrow"/>
              </a:rPr>
              <a:t>Thuộc tính được chọn ngẫu nhiên thay vì dựa trên tiêu chí tối ưu. </a:t>
            </a:r>
          </a:p>
          <a:p>
            <a:pPr algn="just" marL="834205" indent="-417103" lvl="1">
              <a:lnSpc>
                <a:spcPts val="5023"/>
              </a:lnSpc>
              <a:buFont typeface="Arial"/>
              <a:buChar char="•"/>
            </a:pPr>
            <a:r>
              <a:rPr lang="en-US" sz="3863">
                <a:solidFill>
                  <a:srgbClr val="FFFFFF"/>
                </a:solidFill>
                <a:latin typeface="Tomorrow"/>
                <a:ea typeface="Tomorrow"/>
                <a:cs typeface="Tomorrow"/>
                <a:sym typeface="Tomorrow"/>
              </a:rPr>
              <a:t>Đ</a:t>
            </a:r>
            <a:r>
              <a:rPr lang="en-US" sz="3863">
                <a:solidFill>
                  <a:srgbClr val="FFFFFF"/>
                </a:solidFill>
                <a:latin typeface="Tomorrow"/>
                <a:ea typeface="Tomorrow"/>
                <a:cs typeface="Tomorrow"/>
                <a:sym typeface="Tomorrow"/>
              </a:rPr>
              <a:t>iểm chia trên các thuộc tính được quyết định hoàn toàn ngẫu nhiên thay vì tính toán tối ưu như thông thường.</a:t>
            </a:r>
          </a:p>
          <a:p>
            <a:pPr algn="just">
              <a:lnSpc>
                <a:spcPts val="5023"/>
              </a:lnSpc>
            </a:pPr>
          </a:p>
        </p:txBody>
      </p:sp>
    </p:spTree>
  </p:cSld>
  <p:clrMapOvr>
    <a:masterClrMapping/>
  </p:clrMapOvr>
  <p:transition spd="slow">
    <p:push dir="u"/>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8533477" y="4594842"/>
            <a:ext cx="1221095" cy="377381"/>
          </a:xfrm>
          <a:prstGeom prst="rect">
            <a:avLst/>
          </a:prstGeom>
        </p:spPr>
        <p:txBody>
          <a:bodyPr anchor="t" rtlCol="false" tIns="0" lIns="0" bIns="0" rIns="0">
            <a:spAutoFit/>
          </a:bodyPr>
          <a:lstStyle/>
          <a:p>
            <a:pPr algn="ctr">
              <a:lnSpc>
                <a:spcPts val="3030"/>
              </a:lnSpc>
              <a:spcBef>
                <a:spcPct val="0"/>
              </a:spcBef>
            </a:pPr>
            <a:r>
              <a:rPr lang="en-US" sz="2164">
                <a:solidFill>
                  <a:srgbClr val="FFFFFF"/>
                </a:solidFill>
                <a:latin typeface="Tomorrow"/>
                <a:ea typeface="Tomorrow"/>
                <a:cs typeface="Tomorrow"/>
                <a:sym typeface="Tomorrow"/>
              </a:rPr>
              <a:t>DataSet</a:t>
            </a:r>
          </a:p>
        </p:txBody>
      </p:sp>
      <p:grpSp>
        <p:nvGrpSpPr>
          <p:cNvPr name="Group 8" id="8"/>
          <p:cNvGrpSpPr/>
          <p:nvPr/>
        </p:nvGrpSpPr>
        <p:grpSpPr>
          <a:xfrm rot="0">
            <a:off x="3610362" y="5566390"/>
            <a:ext cx="14622765" cy="5393273"/>
            <a:chOff x="0" y="0"/>
            <a:chExt cx="19497020" cy="7191030"/>
          </a:xfrm>
        </p:grpSpPr>
        <p:grpSp>
          <p:nvGrpSpPr>
            <p:cNvPr name="Group 9" id="9"/>
            <p:cNvGrpSpPr/>
            <p:nvPr/>
          </p:nvGrpSpPr>
          <p:grpSpPr>
            <a:xfrm rot="0">
              <a:off x="1247485" y="851214"/>
              <a:ext cx="345159" cy="3451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1" id="11"/>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2" id="12"/>
            <p:cNvGrpSpPr/>
            <p:nvPr/>
          </p:nvGrpSpPr>
          <p:grpSpPr>
            <a:xfrm rot="0">
              <a:off x="1726713" y="1606052"/>
              <a:ext cx="345159" cy="3451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4" id="14"/>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5" id="15"/>
            <p:cNvGrpSpPr/>
            <p:nvPr/>
          </p:nvGrpSpPr>
          <p:grpSpPr>
            <a:xfrm rot="0">
              <a:off x="1499289" y="2352829"/>
              <a:ext cx="345159" cy="34515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7" id="17"/>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8" id="18"/>
            <p:cNvGrpSpPr/>
            <p:nvPr/>
          </p:nvGrpSpPr>
          <p:grpSpPr>
            <a:xfrm rot="0">
              <a:off x="2009153" y="2352829"/>
              <a:ext cx="345159" cy="34515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20" id="20"/>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sp>
          <p:nvSpPr>
            <p:cNvPr name="AutoShape 21" id="21"/>
            <p:cNvSpPr/>
            <p:nvPr/>
          </p:nvSpPr>
          <p:spPr>
            <a:xfrm>
              <a:off x="1420064" y="1196373"/>
              <a:ext cx="479228" cy="409679"/>
            </a:xfrm>
            <a:prstGeom prst="line">
              <a:avLst/>
            </a:prstGeom>
            <a:ln cap="flat" w="37308">
              <a:solidFill>
                <a:srgbClr val="407EDA"/>
              </a:solidFill>
              <a:prstDash val="solid"/>
              <a:headEnd type="none" len="sm" w="sm"/>
              <a:tailEnd type="none" len="sm" w="sm"/>
            </a:ln>
          </p:spPr>
        </p:sp>
        <p:sp>
          <p:nvSpPr>
            <p:cNvPr name="AutoShape 22" id="22"/>
            <p:cNvSpPr/>
            <p:nvPr/>
          </p:nvSpPr>
          <p:spPr>
            <a:xfrm flipH="true">
              <a:off x="933207" y="1196373"/>
              <a:ext cx="486857" cy="409679"/>
            </a:xfrm>
            <a:prstGeom prst="line">
              <a:avLst/>
            </a:prstGeom>
            <a:ln cap="flat" w="37308">
              <a:solidFill>
                <a:srgbClr val="407EDA"/>
              </a:solidFill>
              <a:prstDash val="solid"/>
              <a:headEnd type="none" len="sm" w="sm"/>
              <a:tailEnd type="none" len="sm" w="sm"/>
            </a:ln>
          </p:spPr>
        </p:sp>
        <p:grpSp>
          <p:nvGrpSpPr>
            <p:cNvPr name="Group 23" id="23"/>
            <p:cNvGrpSpPr/>
            <p:nvPr/>
          </p:nvGrpSpPr>
          <p:grpSpPr>
            <a:xfrm rot="0">
              <a:off x="760628" y="1606052"/>
              <a:ext cx="345159" cy="34515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25" id="25"/>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26" id="26"/>
            <p:cNvGrpSpPr/>
            <p:nvPr/>
          </p:nvGrpSpPr>
          <p:grpSpPr>
            <a:xfrm rot="0">
              <a:off x="405194" y="2352829"/>
              <a:ext cx="345159" cy="34515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28" id="28"/>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29" id="29"/>
            <p:cNvGrpSpPr/>
            <p:nvPr/>
          </p:nvGrpSpPr>
          <p:grpSpPr>
            <a:xfrm rot="0">
              <a:off x="988342" y="2352829"/>
              <a:ext cx="345159" cy="34515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31" id="31"/>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sp>
          <p:nvSpPr>
            <p:cNvPr name="AutoShape 32" id="32"/>
            <p:cNvSpPr/>
            <p:nvPr/>
          </p:nvSpPr>
          <p:spPr>
            <a:xfrm flipH="true">
              <a:off x="577773" y="1951210"/>
              <a:ext cx="355434" cy="401619"/>
            </a:xfrm>
            <a:prstGeom prst="line">
              <a:avLst/>
            </a:prstGeom>
            <a:ln cap="flat" w="37308">
              <a:solidFill>
                <a:srgbClr val="407EDA"/>
              </a:solidFill>
              <a:prstDash val="solid"/>
              <a:headEnd type="none" len="sm" w="sm"/>
              <a:tailEnd type="none" len="sm" w="sm"/>
            </a:ln>
          </p:spPr>
        </p:sp>
        <p:sp>
          <p:nvSpPr>
            <p:cNvPr name="AutoShape 33" id="33"/>
            <p:cNvSpPr/>
            <p:nvPr/>
          </p:nvSpPr>
          <p:spPr>
            <a:xfrm>
              <a:off x="933207" y="1951210"/>
              <a:ext cx="227714" cy="401619"/>
            </a:xfrm>
            <a:prstGeom prst="line">
              <a:avLst/>
            </a:prstGeom>
            <a:ln cap="flat" w="37308">
              <a:solidFill>
                <a:srgbClr val="407EDA"/>
              </a:solidFill>
              <a:prstDash val="solid"/>
              <a:headEnd type="none" len="sm" w="sm"/>
              <a:tailEnd type="none" len="sm" w="sm"/>
            </a:ln>
          </p:spPr>
        </p:sp>
        <p:sp>
          <p:nvSpPr>
            <p:cNvPr name="AutoShape 34" id="34"/>
            <p:cNvSpPr/>
            <p:nvPr/>
          </p:nvSpPr>
          <p:spPr>
            <a:xfrm>
              <a:off x="1899293" y="1951210"/>
              <a:ext cx="282440" cy="401619"/>
            </a:xfrm>
            <a:prstGeom prst="line">
              <a:avLst/>
            </a:prstGeom>
            <a:ln cap="flat" w="37308">
              <a:solidFill>
                <a:srgbClr val="407EDA"/>
              </a:solidFill>
              <a:prstDash val="solid"/>
              <a:headEnd type="none" len="sm" w="sm"/>
              <a:tailEnd type="none" len="sm" w="sm"/>
            </a:ln>
          </p:spPr>
        </p:sp>
        <p:sp>
          <p:nvSpPr>
            <p:cNvPr name="AutoShape 35" id="35"/>
            <p:cNvSpPr/>
            <p:nvPr/>
          </p:nvSpPr>
          <p:spPr>
            <a:xfrm flipH="true">
              <a:off x="1671868" y="1951210"/>
              <a:ext cx="227424" cy="401619"/>
            </a:xfrm>
            <a:prstGeom prst="line">
              <a:avLst/>
            </a:prstGeom>
            <a:ln cap="flat" w="37308">
              <a:solidFill>
                <a:srgbClr val="407EDA"/>
              </a:solidFill>
              <a:prstDash val="solid"/>
              <a:headEnd type="none" len="sm" w="sm"/>
              <a:tailEnd type="none" len="sm" w="sm"/>
            </a:ln>
          </p:spPr>
        </p:sp>
        <p:grpSp>
          <p:nvGrpSpPr>
            <p:cNvPr name="Group 36" id="36"/>
            <p:cNvGrpSpPr/>
            <p:nvPr/>
          </p:nvGrpSpPr>
          <p:grpSpPr>
            <a:xfrm rot="0">
              <a:off x="3583037" y="851214"/>
              <a:ext cx="345159" cy="34515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38" id="38"/>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39" id="39"/>
            <p:cNvGrpSpPr/>
            <p:nvPr/>
          </p:nvGrpSpPr>
          <p:grpSpPr>
            <a:xfrm rot="0">
              <a:off x="4062265" y="1606052"/>
              <a:ext cx="345159" cy="345159"/>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41" id="41"/>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42" id="42"/>
            <p:cNvGrpSpPr/>
            <p:nvPr/>
          </p:nvGrpSpPr>
          <p:grpSpPr>
            <a:xfrm rot="0">
              <a:off x="3834841" y="2352829"/>
              <a:ext cx="345159" cy="345159"/>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44" id="44"/>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45" id="45"/>
            <p:cNvGrpSpPr/>
            <p:nvPr/>
          </p:nvGrpSpPr>
          <p:grpSpPr>
            <a:xfrm rot="0">
              <a:off x="4344705" y="2352829"/>
              <a:ext cx="345159" cy="345159"/>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47" id="47"/>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sp>
          <p:nvSpPr>
            <p:cNvPr name="AutoShape 48" id="48"/>
            <p:cNvSpPr/>
            <p:nvPr/>
          </p:nvSpPr>
          <p:spPr>
            <a:xfrm>
              <a:off x="3755616" y="1196373"/>
              <a:ext cx="479228" cy="409679"/>
            </a:xfrm>
            <a:prstGeom prst="line">
              <a:avLst/>
            </a:prstGeom>
            <a:ln cap="flat" w="37308">
              <a:solidFill>
                <a:srgbClr val="407EDA"/>
              </a:solidFill>
              <a:prstDash val="solid"/>
              <a:headEnd type="none" len="sm" w="sm"/>
              <a:tailEnd type="none" len="sm" w="sm"/>
            </a:ln>
          </p:spPr>
        </p:sp>
        <p:sp>
          <p:nvSpPr>
            <p:cNvPr name="AutoShape 49" id="49"/>
            <p:cNvSpPr/>
            <p:nvPr/>
          </p:nvSpPr>
          <p:spPr>
            <a:xfrm flipH="true">
              <a:off x="3268759" y="1196373"/>
              <a:ext cx="486857" cy="409679"/>
            </a:xfrm>
            <a:prstGeom prst="line">
              <a:avLst/>
            </a:prstGeom>
            <a:ln cap="flat" w="37308">
              <a:solidFill>
                <a:srgbClr val="407EDA"/>
              </a:solidFill>
              <a:prstDash val="solid"/>
              <a:headEnd type="none" len="sm" w="sm"/>
              <a:tailEnd type="none" len="sm" w="sm"/>
            </a:ln>
          </p:spPr>
        </p:sp>
        <p:grpSp>
          <p:nvGrpSpPr>
            <p:cNvPr name="Group 50" id="50"/>
            <p:cNvGrpSpPr/>
            <p:nvPr/>
          </p:nvGrpSpPr>
          <p:grpSpPr>
            <a:xfrm rot="0">
              <a:off x="3096180" y="1606052"/>
              <a:ext cx="345159" cy="345159"/>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52" id="52"/>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53" id="53"/>
            <p:cNvGrpSpPr/>
            <p:nvPr/>
          </p:nvGrpSpPr>
          <p:grpSpPr>
            <a:xfrm rot="0">
              <a:off x="2740746" y="2352829"/>
              <a:ext cx="345159" cy="345159"/>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55" id="55"/>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56" id="56"/>
            <p:cNvGrpSpPr/>
            <p:nvPr/>
          </p:nvGrpSpPr>
          <p:grpSpPr>
            <a:xfrm rot="0">
              <a:off x="3323894" y="2352829"/>
              <a:ext cx="345159" cy="345159"/>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58" id="58"/>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sp>
          <p:nvSpPr>
            <p:cNvPr name="AutoShape 59" id="59"/>
            <p:cNvSpPr/>
            <p:nvPr/>
          </p:nvSpPr>
          <p:spPr>
            <a:xfrm flipH="true">
              <a:off x="2913325" y="1951210"/>
              <a:ext cx="355434" cy="401619"/>
            </a:xfrm>
            <a:prstGeom prst="line">
              <a:avLst/>
            </a:prstGeom>
            <a:ln cap="flat" w="37308">
              <a:solidFill>
                <a:srgbClr val="407EDA"/>
              </a:solidFill>
              <a:prstDash val="solid"/>
              <a:headEnd type="none" len="sm" w="sm"/>
              <a:tailEnd type="none" len="sm" w="sm"/>
            </a:ln>
          </p:spPr>
        </p:sp>
        <p:sp>
          <p:nvSpPr>
            <p:cNvPr name="AutoShape 60" id="60"/>
            <p:cNvSpPr/>
            <p:nvPr/>
          </p:nvSpPr>
          <p:spPr>
            <a:xfrm>
              <a:off x="3268759" y="1951210"/>
              <a:ext cx="227714" cy="401619"/>
            </a:xfrm>
            <a:prstGeom prst="line">
              <a:avLst/>
            </a:prstGeom>
            <a:ln cap="flat" w="37308">
              <a:solidFill>
                <a:srgbClr val="407EDA"/>
              </a:solidFill>
              <a:prstDash val="solid"/>
              <a:headEnd type="none" len="sm" w="sm"/>
              <a:tailEnd type="none" len="sm" w="sm"/>
            </a:ln>
          </p:spPr>
        </p:sp>
        <p:sp>
          <p:nvSpPr>
            <p:cNvPr name="AutoShape 61" id="61"/>
            <p:cNvSpPr/>
            <p:nvPr/>
          </p:nvSpPr>
          <p:spPr>
            <a:xfrm>
              <a:off x="4234845" y="1951210"/>
              <a:ext cx="282440" cy="401619"/>
            </a:xfrm>
            <a:prstGeom prst="line">
              <a:avLst/>
            </a:prstGeom>
            <a:ln cap="flat" w="37308">
              <a:solidFill>
                <a:srgbClr val="407EDA"/>
              </a:solidFill>
              <a:prstDash val="solid"/>
              <a:headEnd type="none" len="sm" w="sm"/>
              <a:tailEnd type="none" len="sm" w="sm"/>
            </a:ln>
          </p:spPr>
        </p:sp>
        <p:sp>
          <p:nvSpPr>
            <p:cNvPr name="AutoShape 62" id="62"/>
            <p:cNvSpPr/>
            <p:nvPr/>
          </p:nvSpPr>
          <p:spPr>
            <a:xfrm flipH="true">
              <a:off x="4007420" y="1951210"/>
              <a:ext cx="227424" cy="401619"/>
            </a:xfrm>
            <a:prstGeom prst="line">
              <a:avLst/>
            </a:prstGeom>
            <a:ln cap="flat" w="37308">
              <a:solidFill>
                <a:srgbClr val="407EDA"/>
              </a:solidFill>
              <a:prstDash val="solid"/>
              <a:headEnd type="none" len="sm" w="sm"/>
              <a:tailEnd type="none" len="sm" w="sm"/>
            </a:ln>
          </p:spPr>
        </p:sp>
        <p:grpSp>
          <p:nvGrpSpPr>
            <p:cNvPr name="Group 63" id="63"/>
            <p:cNvGrpSpPr/>
            <p:nvPr/>
          </p:nvGrpSpPr>
          <p:grpSpPr>
            <a:xfrm rot="0">
              <a:off x="2395587" y="0"/>
              <a:ext cx="345159" cy="345159"/>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65" id="65"/>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sp>
          <p:nvSpPr>
            <p:cNvPr name="AutoShape 66" id="66"/>
            <p:cNvSpPr/>
            <p:nvPr/>
          </p:nvSpPr>
          <p:spPr>
            <a:xfrm flipH="true">
              <a:off x="1420064" y="345159"/>
              <a:ext cx="1148102" cy="506056"/>
            </a:xfrm>
            <a:prstGeom prst="line">
              <a:avLst/>
            </a:prstGeom>
            <a:ln cap="flat" w="37308">
              <a:solidFill>
                <a:srgbClr val="407EDA"/>
              </a:solidFill>
              <a:prstDash val="solid"/>
              <a:headEnd type="none" len="sm" w="sm"/>
              <a:tailEnd type="none" len="sm" w="sm"/>
            </a:ln>
          </p:spPr>
        </p:sp>
        <p:sp>
          <p:nvSpPr>
            <p:cNvPr name="AutoShape 67" id="67"/>
            <p:cNvSpPr/>
            <p:nvPr/>
          </p:nvSpPr>
          <p:spPr>
            <a:xfrm>
              <a:off x="2568166" y="345159"/>
              <a:ext cx="1187450" cy="506056"/>
            </a:xfrm>
            <a:prstGeom prst="line">
              <a:avLst/>
            </a:prstGeom>
            <a:ln cap="flat" w="37308">
              <a:solidFill>
                <a:srgbClr val="407EDA"/>
              </a:solidFill>
              <a:prstDash val="solid"/>
              <a:headEnd type="none" len="sm" w="sm"/>
              <a:tailEnd type="none" len="sm" w="sm"/>
            </a:ln>
          </p:spPr>
        </p:sp>
        <p:grpSp>
          <p:nvGrpSpPr>
            <p:cNvPr name="Group 68" id="68"/>
            <p:cNvGrpSpPr/>
            <p:nvPr/>
          </p:nvGrpSpPr>
          <p:grpSpPr>
            <a:xfrm rot="0">
              <a:off x="6078173" y="851214"/>
              <a:ext cx="345159" cy="345159"/>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70" id="70"/>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grpSp>
          <p:nvGrpSpPr>
            <p:cNvPr name="Group 71" id="71"/>
            <p:cNvGrpSpPr/>
            <p:nvPr/>
          </p:nvGrpSpPr>
          <p:grpSpPr>
            <a:xfrm rot="0">
              <a:off x="6557401" y="1606052"/>
              <a:ext cx="345159" cy="345159"/>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73" id="73"/>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grpSp>
          <p:nvGrpSpPr>
            <p:cNvPr name="Group 74" id="74"/>
            <p:cNvGrpSpPr/>
            <p:nvPr/>
          </p:nvGrpSpPr>
          <p:grpSpPr>
            <a:xfrm rot="0">
              <a:off x="6329976" y="2352829"/>
              <a:ext cx="345159" cy="345159"/>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76" id="76"/>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grpSp>
          <p:nvGrpSpPr>
            <p:cNvPr name="Group 77" id="77"/>
            <p:cNvGrpSpPr/>
            <p:nvPr/>
          </p:nvGrpSpPr>
          <p:grpSpPr>
            <a:xfrm rot="0">
              <a:off x="6839841" y="2352829"/>
              <a:ext cx="345159" cy="345159"/>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79" id="79"/>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sp>
          <p:nvSpPr>
            <p:cNvPr name="AutoShape 80" id="80"/>
            <p:cNvSpPr/>
            <p:nvPr/>
          </p:nvSpPr>
          <p:spPr>
            <a:xfrm>
              <a:off x="6250752" y="1196373"/>
              <a:ext cx="479228" cy="409679"/>
            </a:xfrm>
            <a:prstGeom prst="line">
              <a:avLst/>
            </a:prstGeom>
            <a:ln cap="flat" w="37308">
              <a:solidFill>
                <a:srgbClr val="FFFFFF"/>
              </a:solidFill>
              <a:prstDash val="solid"/>
              <a:headEnd type="none" len="sm" w="sm"/>
              <a:tailEnd type="none" len="sm" w="sm"/>
            </a:ln>
          </p:spPr>
        </p:sp>
        <p:sp>
          <p:nvSpPr>
            <p:cNvPr name="AutoShape 81" id="81"/>
            <p:cNvSpPr/>
            <p:nvPr/>
          </p:nvSpPr>
          <p:spPr>
            <a:xfrm flipH="true">
              <a:off x="5763895" y="1196373"/>
              <a:ext cx="486857" cy="409679"/>
            </a:xfrm>
            <a:prstGeom prst="line">
              <a:avLst/>
            </a:prstGeom>
            <a:ln cap="flat" w="37308">
              <a:solidFill>
                <a:srgbClr val="FFFFFF"/>
              </a:solidFill>
              <a:prstDash val="solid"/>
              <a:headEnd type="none" len="sm" w="sm"/>
              <a:tailEnd type="none" len="sm" w="sm"/>
            </a:ln>
          </p:spPr>
        </p:sp>
        <p:grpSp>
          <p:nvGrpSpPr>
            <p:cNvPr name="Group 82" id="82"/>
            <p:cNvGrpSpPr/>
            <p:nvPr/>
          </p:nvGrpSpPr>
          <p:grpSpPr>
            <a:xfrm rot="0">
              <a:off x="5591315" y="1606052"/>
              <a:ext cx="345159" cy="345159"/>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84" id="84"/>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grpSp>
          <p:nvGrpSpPr>
            <p:cNvPr name="Group 85" id="85"/>
            <p:cNvGrpSpPr/>
            <p:nvPr/>
          </p:nvGrpSpPr>
          <p:grpSpPr>
            <a:xfrm rot="0">
              <a:off x="5235881" y="2352829"/>
              <a:ext cx="345159" cy="345159"/>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87" id="87"/>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grpSp>
          <p:nvGrpSpPr>
            <p:cNvPr name="Group 88" id="88"/>
            <p:cNvGrpSpPr/>
            <p:nvPr/>
          </p:nvGrpSpPr>
          <p:grpSpPr>
            <a:xfrm rot="0">
              <a:off x="5819029" y="2352829"/>
              <a:ext cx="345159" cy="345159"/>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90" id="90"/>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sp>
          <p:nvSpPr>
            <p:cNvPr name="AutoShape 91" id="91"/>
            <p:cNvSpPr/>
            <p:nvPr/>
          </p:nvSpPr>
          <p:spPr>
            <a:xfrm flipH="true">
              <a:off x="5408461" y="1951210"/>
              <a:ext cx="355434" cy="401619"/>
            </a:xfrm>
            <a:prstGeom prst="line">
              <a:avLst/>
            </a:prstGeom>
            <a:ln cap="flat" w="37308">
              <a:solidFill>
                <a:srgbClr val="FFFFFF"/>
              </a:solidFill>
              <a:prstDash val="solid"/>
              <a:headEnd type="none" len="sm" w="sm"/>
              <a:tailEnd type="none" len="sm" w="sm"/>
            </a:ln>
          </p:spPr>
        </p:sp>
        <p:sp>
          <p:nvSpPr>
            <p:cNvPr name="AutoShape 92" id="92"/>
            <p:cNvSpPr/>
            <p:nvPr/>
          </p:nvSpPr>
          <p:spPr>
            <a:xfrm>
              <a:off x="5763895" y="1951210"/>
              <a:ext cx="227714" cy="401619"/>
            </a:xfrm>
            <a:prstGeom prst="line">
              <a:avLst/>
            </a:prstGeom>
            <a:ln cap="flat" w="37308">
              <a:solidFill>
                <a:srgbClr val="FFFFFF"/>
              </a:solidFill>
              <a:prstDash val="solid"/>
              <a:headEnd type="none" len="sm" w="sm"/>
              <a:tailEnd type="none" len="sm" w="sm"/>
            </a:ln>
          </p:spPr>
        </p:sp>
        <p:sp>
          <p:nvSpPr>
            <p:cNvPr name="AutoShape 93" id="93"/>
            <p:cNvSpPr/>
            <p:nvPr/>
          </p:nvSpPr>
          <p:spPr>
            <a:xfrm>
              <a:off x="6729980" y="1951210"/>
              <a:ext cx="282440" cy="401619"/>
            </a:xfrm>
            <a:prstGeom prst="line">
              <a:avLst/>
            </a:prstGeom>
            <a:ln cap="flat" w="37308">
              <a:solidFill>
                <a:srgbClr val="FFFFFF"/>
              </a:solidFill>
              <a:prstDash val="solid"/>
              <a:headEnd type="none" len="sm" w="sm"/>
              <a:tailEnd type="none" len="sm" w="sm"/>
            </a:ln>
          </p:spPr>
        </p:sp>
        <p:sp>
          <p:nvSpPr>
            <p:cNvPr name="AutoShape 94" id="94"/>
            <p:cNvSpPr/>
            <p:nvPr/>
          </p:nvSpPr>
          <p:spPr>
            <a:xfrm flipH="true">
              <a:off x="6502556" y="1951210"/>
              <a:ext cx="227424" cy="401619"/>
            </a:xfrm>
            <a:prstGeom prst="line">
              <a:avLst/>
            </a:prstGeom>
            <a:ln cap="flat" w="37308">
              <a:solidFill>
                <a:srgbClr val="FFFFFF"/>
              </a:solidFill>
              <a:prstDash val="solid"/>
              <a:headEnd type="none" len="sm" w="sm"/>
              <a:tailEnd type="none" len="sm" w="sm"/>
            </a:ln>
          </p:spPr>
        </p:sp>
        <p:grpSp>
          <p:nvGrpSpPr>
            <p:cNvPr name="Group 95" id="95"/>
            <p:cNvGrpSpPr/>
            <p:nvPr/>
          </p:nvGrpSpPr>
          <p:grpSpPr>
            <a:xfrm rot="0">
              <a:off x="8413724" y="851214"/>
              <a:ext cx="345159" cy="345159"/>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97" id="97"/>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grpSp>
          <p:nvGrpSpPr>
            <p:cNvPr name="Group 98" id="98"/>
            <p:cNvGrpSpPr/>
            <p:nvPr/>
          </p:nvGrpSpPr>
          <p:grpSpPr>
            <a:xfrm rot="0">
              <a:off x="8892953" y="1606052"/>
              <a:ext cx="345159" cy="345159"/>
              <a:chOff x="0" y="0"/>
              <a:chExt cx="812800" cy="812800"/>
            </a:xfrm>
          </p:grpSpPr>
          <p:sp>
            <p:nvSpPr>
              <p:cNvPr name="Freeform 99" id="9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100" id="100"/>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grpSp>
          <p:nvGrpSpPr>
            <p:cNvPr name="Group 101" id="101"/>
            <p:cNvGrpSpPr/>
            <p:nvPr/>
          </p:nvGrpSpPr>
          <p:grpSpPr>
            <a:xfrm rot="0">
              <a:off x="8665528" y="2352829"/>
              <a:ext cx="345159" cy="345159"/>
              <a:chOff x="0" y="0"/>
              <a:chExt cx="812800" cy="812800"/>
            </a:xfrm>
          </p:grpSpPr>
          <p:sp>
            <p:nvSpPr>
              <p:cNvPr name="Freeform 102" id="10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103" id="103"/>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grpSp>
          <p:nvGrpSpPr>
            <p:cNvPr name="Group 104" id="104"/>
            <p:cNvGrpSpPr/>
            <p:nvPr/>
          </p:nvGrpSpPr>
          <p:grpSpPr>
            <a:xfrm rot="0">
              <a:off x="9175393" y="2352829"/>
              <a:ext cx="345159" cy="345159"/>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06" id="106"/>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sp>
          <p:nvSpPr>
            <p:cNvPr name="AutoShape 107" id="107"/>
            <p:cNvSpPr/>
            <p:nvPr/>
          </p:nvSpPr>
          <p:spPr>
            <a:xfrm>
              <a:off x="8586304" y="1196373"/>
              <a:ext cx="479228" cy="409679"/>
            </a:xfrm>
            <a:prstGeom prst="line">
              <a:avLst/>
            </a:prstGeom>
            <a:ln cap="flat" w="37308">
              <a:solidFill>
                <a:srgbClr val="FFFFFF"/>
              </a:solidFill>
              <a:prstDash val="solid"/>
              <a:headEnd type="none" len="sm" w="sm"/>
              <a:tailEnd type="none" len="sm" w="sm"/>
            </a:ln>
          </p:spPr>
        </p:sp>
        <p:sp>
          <p:nvSpPr>
            <p:cNvPr name="AutoShape 108" id="108"/>
            <p:cNvSpPr/>
            <p:nvPr/>
          </p:nvSpPr>
          <p:spPr>
            <a:xfrm flipH="true">
              <a:off x="8099447" y="1196373"/>
              <a:ext cx="486857" cy="409679"/>
            </a:xfrm>
            <a:prstGeom prst="line">
              <a:avLst/>
            </a:prstGeom>
            <a:ln cap="flat" w="37308">
              <a:solidFill>
                <a:srgbClr val="FFFFFF"/>
              </a:solidFill>
              <a:prstDash val="solid"/>
              <a:headEnd type="none" len="sm" w="sm"/>
              <a:tailEnd type="none" len="sm" w="sm"/>
            </a:ln>
          </p:spPr>
        </p:sp>
        <p:grpSp>
          <p:nvGrpSpPr>
            <p:cNvPr name="Group 109" id="109"/>
            <p:cNvGrpSpPr/>
            <p:nvPr/>
          </p:nvGrpSpPr>
          <p:grpSpPr>
            <a:xfrm rot="0">
              <a:off x="7926867" y="1606052"/>
              <a:ext cx="345159" cy="345159"/>
              <a:chOff x="0" y="0"/>
              <a:chExt cx="812800" cy="812800"/>
            </a:xfrm>
          </p:grpSpPr>
          <p:sp>
            <p:nvSpPr>
              <p:cNvPr name="Freeform 110" id="1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11" id="111"/>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grpSp>
          <p:nvGrpSpPr>
            <p:cNvPr name="Group 112" id="112"/>
            <p:cNvGrpSpPr/>
            <p:nvPr/>
          </p:nvGrpSpPr>
          <p:grpSpPr>
            <a:xfrm rot="0">
              <a:off x="7571433" y="2352829"/>
              <a:ext cx="345159" cy="345159"/>
              <a:chOff x="0" y="0"/>
              <a:chExt cx="812800" cy="812800"/>
            </a:xfrm>
          </p:grpSpPr>
          <p:sp>
            <p:nvSpPr>
              <p:cNvPr name="Freeform 113" id="1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14" id="114"/>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grpSp>
          <p:nvGrpSpPr>
            <p:cNvPr name="Group 115" id="115"/>
            <p:cNvGrpSpPr/>
            <p:nvPr/>
          </p:nvGrpSpPr>
          <p:grpSpPr>
            <a:xfrm rot="0">
              <a:off x="8154581" y="2352829"/>
              <a:ext cx="345159" cy="345159"/>
              <a:chOff x="0" y="0"/>
              <a:chExt cx="812800" cy="812800"/>
            </a:xfrm>
          </p:grpSpPr>
          <p:sp>
            <p:nvSpPr>
              <p:cNvPr name="Freeform 116" id="1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17" id="117"/>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sp>
          <p:nvSpPr>
            <p:cNvPr name="AutoShape 118" id="118"/>
            <p:cNvSpPr/>
            <p:nvPr/>
          </p:nvSpPr>
          <p:spPr>
            <a:xfrm flipH="true">
              <a:off x="7744013" y="1951210"/>
              <a:ext cx="355434" cy="401619"/>
            </a:xfrm>
            <a:prstGeom prst="line">
              <a:avLst/>
            </a:prstGeom>
            <a:ln cap="flat" w="37308">
              <a:solidFill>
                <a:srgbClr val="FFFFFF"/>
              </a:solidFill>
              <a:prstDash val="solid"/>
              <a:headEnd type="none" len="sm" w="sm"/>
              <a:tailEnd type="none" len="sm" w="sm"/>
            </a:ln>
          </p:spPr>
        </p:sp>
        <p:sp>
          <p:nvSpPr>
            <p:cNvPr name="AutoShape 119" id="119"/>
            <p:cNvSpPr/>
            <p:nvPr/>
          </p:nvSpPr>
          <p:spPr>
            <a:xfrm>
              <a:off x="8099447" y="1951210"/>
              <a:ext cx="227714" cy="401619"/>
            </a:xfrm>
            <a:prstGeom prst="line">
              <a:avLst/>
            </a:prstGeom>
            <a:ln cap="flat" w="37308">
              <a:solidFill>
                <a:srgbClr val="FFFFFF"/>
              </a:solidFill>
              <a:prstDash val="solid"/>
              <a:headEnd type="none" len="sm" w="sm"/>
              <a:tailEnd type="none" len="sm" w="sm"/>
            </a:ln>
          </p:spPr>
        </p:sp>
        <p:sp>
          <p:nvSpPr>
            <p:cNvPr name="AutoShape 120" id="120"/>
            <p:cNvSpPr/>
            <p:nvPr/>
          </p:nvSpPr>
          <p:spPr>
            <a:xfrm>
              <a:off x="9065532" y="1951210"/>
              <a:ext cx="282440" cy="401619"/>
            </a:xfrm>
            <a:prstGeom prst="line">
              <a:avLst/>
            </a:prstGeom>
            <a:ln cap="flat" w="37308">
              <a:solidFill>
                <a:srgbClr val="FFFFFF"/>
              </a:solidFill>
              <a:prstDash val="solid"/>
              <a:headEnd type="none" len="sm" w="sm"/>
              <a:tailEnd type="none" len="sm" w="sm"/>
            </a:ln>
          </p:spPr>
        </p:sp>
        <p:sp>
          <p:nvSpPr>
            <p:cNvPr name="AutoShape 121" id="121"/>
            <p:cNvSpPr/>
            <p:nvPr/>
          </p:nvSpPr>
          <p:spPr>
            <a:xfrm flipH="true">
              <a:off x="8838107" y="1951210"/>
              <a:ext cx="227424" cy="401619"/>
            </a:xfrm>
            <a:prstGeom prst="line">
              <a:avLst/>
            </a:prstGeom>
            <a:ln cap="flat" w="37308">
              <a:solidFill>
                <a:srgbClr val="FFFFFF"/>
              </a:solidFill>
              <a:prstDash val="solid"/>
              <a:headEnd type="none" len="sm" w="sm"/>
              <a:tailEnd type="none" len="sm" w="sm"/>
            </a:ln>
          </p:spPr>
        </p:sp>
        <p:grpSp>
          <p:nvGrpSpPr>
            <p:cNvPr name="Group 122" id="122"/>
            <p:cNvGrpSpPr/>
            <p:nvPr/>
          </p:nvGrpSpPr>
          <p:grpSpPr>
            <a:xfrm rot="0">
              <a:off x="7226275" y="0"/>
              <a:ext cx="345159" cy="345159"/>
              <a:chOff x="0" y="0"/>
              <a:chExt cx="812800" cy="812800"/>
            </a:xfrm>
          </p:grpSpPr>
          <p:sp>
            <p:nvSpPr>
              <p:cNvPr name="Freeform 123" id="1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124" id="124"/>
              <p:cNvSpPr txBox="true"/>
              <p:nvPr/>
            </p:nvSpPr>
            <p:spPr>
              <a:xfrm>
                <a:off x="76200" y="47625"/>
                <a:ext cx="660400" cy="688975"/>
              </a:xfrm>
              <a:prstGeom prst="rect">
                <a:avLst/>
              </a:prstGeom>
            </p:spPr>
            <p:txBody>
              <a:bodyPr anchor="ctr" rtlCol="false" tIns="50800" lIns="50800" bIns="50800" rIns="50800"/>
              <a:lstStyle/>
              <a:p>
                <a:pPr algn="ctr">
                  <a:lnSpc>
                    <a:spcPts val="2178"/>
                  </a:lnSpc>
                </a:pPr>
              </a:p>
            </p:txBody>
          </p:sp>
        </p:grpSp>
        <p:sp>
          <p:nvSpPr>
            <p:cNvPr name="AutoShape 125" id="125"/>
            <p:cNvSpPr/>
            <p:nvPr/>
          </p:nvSpPr>
          <p:spPr>
            <a:xfrm flipH="true">
              <a:off x="6250752" y="345159"/>
              <a:ext cx="1148102" cy="506056"/>
            </a:xfrm>
            <a:prstGeom prst="line">
              <a:avLst/>
            </a:prstGeom>
            <a:ln cap="flat" w="37308">
              <a:solidFill>
                <a:srgbClr val="FFFFFF"/>
              </a:solidFill>
              <a:prstDash val="solid"/>
              <a:headEnd type="none" len="sm" w="sm"/>
              <a:tailEnd type="none" len="sm" w="sm"/>
            </a:ln>
          </p:spPr>
        </p:sp>
        <p:sp>
          <p:nvSpPr>
            <p:cNvPr name="AutoShape 126" id="126"/>
            <p:cNvSpPr/>
            <p:nvPr/>
          </p:nvSpPr>
          <p:spPr>
            <a:xfrm>
              <a:off x="7398854" y="345159"/>
              <a:ext cx="1187450" cy="506056"/>
            </a:xfrm>
            <a:prstGeom prst="line">
              <a:avLst/>
            </a:prstGeom>
            <a:ln cap="flat" w="37308">
              <a:solidFill>
                <a:srgbClr val="FFFFFF"/>
              </a:solidFill>
              <a:prstDash val="solid"/>
              <a:headEnd type="none" len="sm" w="sm"/>
              <a:tailEnd type="none" len="sm" w="sm"/>
            </a:ln>
          </p:spPr>
        </p:sp>
        <p:grpSp>
          <p:nvGrpSpPr>
            <p:cNvPr name="Group 127" id="127"/>
            <p:cNvGrpSpPr/>
            <p:nvPr/>
          </p:nvGrpSpPr>
          <p:grpSpPr>
            <a:xfrm rot="0">
              <a:off x="11313989" y="851214"/>
              <a:ext cx="345159" cy="345159"/>
              <a:chOff x="0" y="0"/>
              <a:chExt cx="812800" cy="812800"/>
            </a:xfrm>
          </p:grpSpPr>
          <p:sp>
            <p:nvSpPr>
              <p:cNvPr name="Freeform 128" id="1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29" id="129"/>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30" id="130"/>
            <p:cNvGrpSpPr/>
            <p:nvPr/>
          </p:nvGrpSpPr>
          <p:grpSpPr>
            <a:xfrm rot="0">
              <a:off x="11793218" y="1606052"/>
              <a:ext cx="345159" cy="345159"/>
              <a:chOff x="0" y="0"/>
              <a:chExt cx="812800" cy="812800"/>
            </a:xfrm>
          </p:grpSpPr>
          <p:sp>
            <p:nvSpPr>
              <p:cNvPr name="Freeform 131" id="1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32" id="132"/>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33" id="133"/>
            <p:cNvGrpSpPr/>
            <p:nvPr/>
          </p:nvGrpSpPr>
          <p:grpSpPr>
            <a:xfrm rot="0">
              <a:off x="11565793" y="2352829"/>
              <a:ext cx="345159" cy="345159"/>
              <a:chOff x="0" y="0"/>
              <a:chExt cx="812800" cy="812800"/>
            </a:xfrm>
          </p:grpSpPr>
          <p:sp>
            <p:nvSpPr>
              <p:cNvPr name="Freeform 134" id="1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35" id="135"/>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36" id="136"/>
            <p:cNvGrpSpPr/>
            <p:nvPr/>
          </p:nvGrpSpPr>
          <p:grpSpPr>
            <a:xfrm rot="0">
              <a:off x="12075657" y="2352829"/>
              <a:ext cx="345159" cy="345159"/>
              <a:chOff x="0" y="0"/>
              <a:chExt cx="812800" cy="812800"/>
            </a:xfrm>
          </p:grpSpPr>
          <p:sp>
            <p:nvSpPr>
              <p:cNvPr name="Freeform 137" id="1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38" id="138"/>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sp>
          <p:nvSpPr>
            <p:cNvPr name="AutoShape 139" id="139"/>
            <p:cNvSpPr/>
            <p:nvPr/>
          </p:nvSpPr>
          <p:spPr>
            <a:xfrm>
              <a:off x="17207118" y="6329349"/>
              <a:ext cx="351952" cy="300874"/>
            </a:xfrm>
            <a:prstGeom prst="line">
              <a:avLst/>
            </a:prstGeom>
            <a:ln cap="flat" w="37308">
              <a:solidFill>
                <a:srgbClr val="FFFFFF"/>
              </a:solidFill>
              <a:prstDash val="solid"/>
              <a:headEnd type="none" len="sm" w="sm"/>
              <a:tailEnd type="none" len="sm" w="sm"/>
            </a:ln>
          </p:spPr>
        </p:sp>
        <p:sp>
          <p:nvSpPr>
            <p:cNvPr name="AutoShape 140" id="140"/>
            <p:cNvSpPr/>
            <p:nvPr/>
          </p:nvSpPr>
          <p:spPr>
            <a:xfrm flipH="true" flipV="true">
              <a:off x="10999711" y="1606052"/>
              <a:ext cx="6207407" cy="4723297"/>
            </a:xfrm>
            <a:prstGeom prst="line">
              <a:avLst/>
            </a:prstGeom>
            <a:ln cap="flat" w="37308">
              <a:solidFill>
                <a:srgbClr val="FFFFFF"/>
              </a:solidFill>
              <a:prstDash val="solid"/>
              <a:headEnd type="none" len="sm" w="sm"/>
              <a:tailEnd type="none" len="sm" w="sm"/>
            </a:ln>
          </p:spPr>
        </p:sp>
        <p:grpSp>
          <p:nvGrpSpPr>
            <p:cNvPr name="Group 141" id="141"/>
            <p:cNvGrpSpPr/>
            <p:nvPr/>
          </p:nvGrpSpPr>
          <p:grpSpPr>
            <a:xfrm rot="0">
              <a:off x="10827132" y="1606052"/>
              <a:ext cx="345159" cy="345159"/>
              <a:chOff x="0" y="0"/>
              <a:chExt cx="812800" cy="812800"/>
            </a:xfrm>
          </p:grpSpPr>
          <p:sp>
            <p:nvSpPr>
              <p:cNvPr name="Freeform 142" id="1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43" id="143"/>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44" id="144"/>
            <p:cNvGrpSpPr/>
            <p:nvPr/>
          </p:nvGrpSpPr>
          <p:grpSpPr>
            <a:xfrm rot="0">
              <a:off x="10471698" y="2352829"/>
              <a:ext cx="345159" cy="345159"/>
              <a:chOff x="0" y="0"/>
              <a:chExt cx="812800" cy="812800"/>
            </a:xfrm>
          </p:grpSpPr>
          <p:sp>
            <p:nvSpPr>
              <p:cNvPr name="Freeform 145" id="1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46" id="146"/>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47" id="147"/>
            <p:cNvGrpSpPr/>
            <p:nvPr/>
          </p:nvGrpSpPr>
          <p:grpSpPr>
            <a:xfrm rot="0">
              <a:off x="11054846" y="2352829"/>
              <a:ext cx="345159" cy="345159"/>
              <a:chOff x="0" y="0"/>
              <a:chExt cx="812800" cy="812800"/>
            </a:xfrm>
          </p:grpSpPr>
          <p:sp>
            <p:nvSpPr>
              <p:cNvPr name="Freeform 148" id="1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49" id="149"/>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sp>
          <p:nvSpPr>
            <p:cNvPr name="AutoShape 150" id="150"/>
            <p:cNvSpPr/>
            <p:nvPr/>
          </p:nvSpPr>
          <p:spPr>
            <a:xfrm flipH="true">
              <a:off x="16588527" y="6883712"/>
              <a:ext cx="261036" cy="294955"/>
            </a:xfrm>
            <a:prstGeom prst="line">
              <a:avLst/>
            </a:prstGeom>
            <a:ln cap="flat" w="37308">
              <a:solidFill>
                <a:srgbClr val="FFFFFF"/>
              </a:solidFill>
              <a:prstDash val="solid"/>
              <a:headEnd type="none" len="sm" w="sm"/>
              <a:tailEnd type="none" len="sm" w="sm"/>
            </a:ln>
          </p:spPr>
        </p:sp>
        <p:sp>
          <p:nvSpPr>
            <p:cNvPr name="AutoShape 151" id="151"/>
            <p:cNvSpPr/>
            <p:nvPr/>
          </p:nvSpPr>
          <p:spPr>
            <a:xfrm>
              <a:off x="16849563" y="6883712"/>
              <a:ext cx="167236" cy="294955"/>
            </a:xfrm>
            <a:prstGeom prst="line">
              <a:avLst/>
            </a:prstGeom>
            <a:ln cap="flat" w="37308">
              <a:solidFill>
                <a:srgbClr val="FFFFFF"/>
              </a:solidFill>
              <a:prstDash val="solid"/>
              <a:headEnd type="none" len="sm" w="sm"/>
              <a:tailEnd type="none" len="sm" w="sm"/>
            </a:ln>
          </p:spPr>
        </p:sp>
        <p:sp>
          <p:nvSpPr>
            <p:cNvPr name="AutoShape 152" id="152"/>
            <p:cNvSpPr/>
            <p:nvPr/>
          </p:nvSpPr>
          <p:spPr>
            <a:xfrm>
              <a:off x="17559070" y="6883712"/>
              <a:ext cx="207428" cy="294955"/>
            </a:xfrm>
            <a:prstGeom prst="line">
              <a:avLst/>
            </a:prstGeom>
            <a:ln cap="flat" w="37308">
              <a:solidFill>
                <a:srgbClr val="FFFFFF"/>
              </a:solidFill>
              <a:prstDash val="solid"/>
              <a:headEnd type="none" len="sm" w="sm"/>
              <a:tailEnd type="none" len="sm" w="sm"/>
            </a:ln>
          </p:spPr>
        </p:sp>
        <p:sp>
          <p:nvSpPr>
            <p:cNvPr name="AutoShape 153" id="153"/>
            <p:cNvSpPr/>
            <p:nvPr/>
          </p:nvSpPr>
          <p:spPr>
            <a:xfrm flipH="true">
              <a:off x="17392047" y="6883712"/>
              <a:ext cx="167024" cy="294955"/>
            </a:xfrm>
            <a:prstGeom prst="line">
              <a:avLst/>
            </a:prstGeom>
            <a:ln cap="flat" w="37308">
              <a:solidFill>
                <a:srgbClr val="FFFFFF"/>
              </a:solidFill>
              <a:prstDash val="solid"/>
              <a:headEnd type="none" len="sm" w="sm"/>
              <a:tailEnd type="none" len="sm" w="sm"/>
            </a:ln>
          </p:spPr>
        </p:sp>
        <p:grpSp>
          <p:nvGrpSpPr>
            <p:cNvPr name="Group 154" id="154"/>
            <p:cNvGrpSpPr/>
            <p:nvPr/>
          </p:nvGrpSpPr>
          <p:grpSpPr>
            <a:xfrm rot="0">
              <a:off x="13649541" y="851214"/>
              <a:ext cx="345159" cy="345159"/>
              <a:chOff x="0" y="0"/>
              <a:chExt cx="812800" cy="812800"/>
            </a:xfrm>
          </p:grpSpPr>
          <p:sp>
            <p:nvSpPr>
              <p:cNvPr name="Freeform 155" id="1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156" id="156"/>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57" id="157"/>
            <p:cNvGrpSpPr/>
            <p:nvPr/>
          </p:nvGrpSpPr>
          <p:grpSpPr>
            <a:xfrm rot="0">
              <a:off x="14128769" y="1606052"/>
              <a:ext cx="345159" cy="345159"/>
              <a:chOff x="0" y="0"/>
              <a:chExt cx="812800" cy="812800"/>
            </a:xfrm>
          </p:grpSpPr>
          <p:sp>
            <p:nvSpPr>
              <p:cNvPr name="Freeform 158" id="1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59" id="159"/>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60" id="160"/>
            <p:cNvGrpSpPr/>
            <p:nvPr/>
          </p:nvGrpSpPr>
          <p:grpSpPr>
            <a:xfrm rot="0">
              <a:off x="13901345" y="2352829"/>
              <a:ext cx="345159" cy="345159"/>
              <a:chOff x="0" y="0"/>
              <a:chExt cx="812800" cy="812800"/>
            </a:xfrm>
          </p:grpSpPr>
          <p:sp>
            <p:nvSpPr>
              <p:cNvPr name="Freeform 161" id="1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62" id="162"/>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63" id="163"/>
            <p:cNvGrpSpPr/>
            <p:nvPr/>
          </p:nvGrpSpPr>
          <p:grpSpPr>
            <a:xfrm rot="0">
              <a:off x="14411209" y="2352829"/>
              <a:ext cx="345159" cy="345159"/>
              <a:chOff x="0" y="0"/>
              <a:chExt cx="812800" cy="812800"/>
            </a:xfrm>
          </p:grpSpPr>
          <p:sp>
            <p:nvSpPr>
              <p:cNvPr name="Freeform 164" id="1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65" id="165"/>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sp>
          <p:nvSpPr>
            <p:cNvPr name="AutoShape 166" id="166"/>
            <p:cNvSpPr/>
            <p:nvPr/>
          </p:nvSpPr>
          <p:spPr>
            <a:xfrm>
              <a:off x="18922381" y="6329349"/>
              <a:ext cx="351952" cy="300874"/>
            </a:xfrm>
            <a:prstGeom prst="line">
              <a:avLst/>
            </a:prstGeom>
            <a:ln cap="flat" w="37308">
              <a:solidFill>
                <a:srgbClr val="FFFFFF"/>
              </a:solidFill>
              <a:prstDash val="solid"/>
              <a:headEnd type="none" len="sm" w="sm"/>
              <a:tailEnd type="none" len="sm" w="sm"/>
            </a:ln>
          </p:spPr>
        </p:sp>
        <p:sp>
          <p:nvSpPr>
            <p:cNvPr name="AutoShape 167" id="167"/>
            <p:cNvSpPr/>
            <p:nvPr/>
          </p:nvSpPr>
          <p:spPr>
            <a:xfrm flipH="true" flipV="true">
              <a:off x="13335263" y="1606052"/>
              <a:ext cx="5587118" cy="4723297"/>
            </a:xfrm>
            <a:prstGeom prst="line">
              <a:avLst/>
            </a:prstGeom>
            <a:ln cap="flat" w="37308">
              <a:solidFill>
                <a:srgbClr val="FFFFFF"/>
              </a:solidFill>
              <a:prstDash val="solid"/>
              <a:headEnd type="none" len="sm" w="sm"/>
              <a:tailEnd type="none" len="sm" w="sm"/>
            </a:ln>
          </p:spPr>
        </p:sp>
        <p:grpSp>
          <p:nvGrpSpPr>
            <p:cNvPr name="Group 168" id="168"/>
            <p:cNvGrpSpPr/>
            <p:nvPr/>
          </p:nvGrpSpPr>
          <p:grpSpPr>
            <a:xfrm rot="0">
              <a:off x="13162684" y="1606052"/>
              <a:ext cx="345159" cy="345159"/>
              <a:chOff x="0" y="0"/>
              <a:chExt cx="812800" cy="812800"/>
            </a:xfrm>
          </p:grpSpPr>
          <p:sp>
            <p:nvSpPr>
              <p:cNvPr name="Freeform 169" id="1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170" id="170"/>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71" id="171"/>
            <p:cNvGrpSpPr/>
            <p:nvPr/>
          </p:nvGrpSpPr>
          <p:grpSpPr>
            <a:xfrm rot="0">
              <a:off x="12807250" y="2352829"/>
              <a:ext cx="345159" cy="345159"/>
              <a:chOff x="0" y="0"/>
              <a:chExt cx="812800" cy="812800"/>
            </a:xfrm>
          </p:grpSpPr>
          <p:sp>
            <p:nvSpPr>
              <p:cNvPr name="Freeform 172" id="1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73" id="173"/>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grpSp>
          <p:nvGrpSpPr>
            <p:cNvPr name="Group 174" id="174"/>
            <p:cNvGrpSpPr/>
            <p:nvPr/>
          </p:nvGrpSpPr>
          <p:grpSpPr>
            <a:xfrm rot="0">
              <a:off x="13390398" y="2352829"/>
              <a:ext cx="345159" cy="345159"/>
              <a:chOff x="0" y="0"/>
              <a:chExt cx="812800" cy="812800"/>
            </a:xfrm>
          </p:grpSpPr>
          <p:sp>
            <p:nvSpPr>
              <p:cNvPr name="Freeform 175" id="1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176" id="176"/>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sp>
          <p:nvSpPr>
            <p:cNvPr name="AutoShape 177" id="177"/>
            <p:cNvSpPr/>
            <p:nvPr/>
          </p:nvSpPr>
          <p:spPr>
            <a:xfrm flipH="true">
              <a:off x="18303790" y="6883712"/>
              <a:ext cx="261036" cy="294955"/>
            </a:xfrm>
            <a:prstGeom prst="line">
              <a:avLst/>
            </a:prstGeom>
            <a:ln cap="flat" w="37308">
              <a:solidFill>
                <a:srgbClr val="FFFFFF"/>
              </a:solidFill>
              <a:prstDash val="solid"/>
              <a:headEnd type="none" len="sm" w="sm"/>
              <a:tailEnd type="none" len="sm" w="sm"/>
            </a:ln>
          </p:spPr>
        </p:sp>
        <p:sp>
          <p:nvSpPr>
            <p:cNvPr name="AutoShape 178" id="178"/>
            <p:cNvSpPr/>
            <p:nvPr/>
          </p:nvSpPr>
          <p:spPr>
            <a:xfrm>
              <a:off x="18564826" y="6883712"/>
              <a:ext cx="167236" cy="294955"/>
            </a:xfrm>
            <a:prstGeom prst="line">
              <a:avLst/>
            </a:prstGeom>
            <a:ln cap="flat" w="37308">
              <a:solidFill>
                <a:srgbClr val="FFFFFF"/>
              </a:solidFill>
              <a:prstDash val="solid"/>
              <a:headEnd type="none" len="sm" w="sm"/>
              <a:tailEnd type="none" len="sm" w="sm"/>
            </a:ln>
          </p:spPr>
        </p:sp>
        <p:sp>
          <p:nvSpPr>
            <p:cNvPr name="AutoShape 179" id="179"/>
            <p:cNvSpPr/>
            <p:nvPr/>
          </p:nvSpPr>
          <p:spPr>
            <a:xfrm>
              <a:off x="19274333" y="6883712"/>
              <a:ext cx="207428" cy="294955"/>
            </a:xfrm>
            <a:prstGeom prst="line">
              <a:avLst/>
            </a:prstGeom>
            <a:ln cap="flat" w="37308">
              <a:solidFill>
                <a:srgbClr val="FFFFFF"/>
              </a:solidFill>
              <a:prstDash val="solid"/>
              <a:headEnd type="none" len="sm" w="sm"/>
              <a:tailEnd type="none" len="sm" w="sm"/>
            </a:ln>
          </p:spPr>
        </p:sp>
        <p:sp>
          <p:nvSpPr>
            <p:cNvPr name="AutoShape 180" id="180"/>
            <p:cNvSpPr/>
            <p:nvPr/>
          </p:nvSpPr>
          <p:spPr>
            <a:xfrm flipH="true">
              <a:off x="19107309" y="6883712"/>
              <a:ext cx="167024" cy="294955"/>
            </a:xfrm>
            <a:prstGeom prst="line">
              <a:avLst/>
            </a:prstGeom>
            <a:ln cap="flat" w="37308">
              <a:solidFill>
                <a:srgbClr val="FFFFFF"/>
              </a:solidFill>
              <a:prstDash val="solid"/>
              <a:headEnd type="none" len="sm" w="sm"/>
              <a:tailEnd type="none" len="sm" w="sm"/>
            </a:ln>
          </p:spPr>
        </p:sp>
        <p:grpSp>
          <p:nvGrpSpPr>
            <p:cNvPr name="Group 181" id="181"/>
            <p:cNvGrpSpPr/>
            <p:nvPr/>
          </p:nvGrpSpPr>
          <p:grpSpPr>
            <a:xfrm rot="0">
              <a:off x="12462091" y="0"/>
              <a:ext cx="345159" cy="345159"/>
              <a:chOff x="0" y="0"/>
              <a:chExt cx="812800" cy="812800"/>
            </a:xfrm>
          </p:grpSpPr>
          <p:sp>
            <p:nvSpPr>
              <p:cNvPr name="Freeform 182" id="1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A00"/>
              </a:solidFill>
            </p:spPr>
          </p:sp>
          <p:sp>
            <p:nvSpPr>
              <p:cNvPr name="TextBox 183" id="183"/>
              <p:cNvSpPr txBox="true"/>
              <p:nvPr/>
            </p:nvSpPr>
            <p:spPr>
              <a:xfrm>
                <a:off x="76200" y="47625"/>
                <a:ext cx="660400" cy="688975"/>
              </a:xfrm>
              <a:prstGeom prst="rect">
                <a:avLst/>
              </a:prstGeom>
            </p:spPr>
            <p:txBody>
              <a:bodyPr anchor="ctr" rtlCol="false" tIns="69171" lIns="69171" bIns="69171" rIns="69171"/>
              <a:lstStyle/>
              <a:p>
                <a:pPr algn="ctr">
                  <a:lnSpc>
                    <a:spcPts val="2178"/>
                  </a:lnSpc>
                </a:pPr>
              </a:p>
            </p:txBody>
          </p:sp>
        </p:grpSp>
        <p:sp>
          <p:nvSpPr>
            <p:cNvPr name="AutoShape 184" id="184"/>
            <p:cNvSpPr/>
            <p:nvPr/>
          </p:nvSpPr>
          <p:spPr>
            <a:xfrm flipH="true">
              <a:off x="17207118" y="5704205"/>
              <a:ext cx="843183" cy="371654"/>
            </a:xfrm>
            <a:prstGeom prst="line">
              <a:avLst/>
            </a:prstGeom>
            <a:ln cap="flat" w="37308">
              <a:solidFill>
                <a:srgbClr val="FFFFFF"/>
              </a:solidFill>
              <a:prstDash val="solid"/>
              <a:headEnd type="none" len="sm" w="sm"/>
              <a:tailEnd type="none" len="sm" w="sm"/>
            </a:ln>
          </p:spPr>
        </p:sp>
        <p:sp>
          <p:nvSpPr>
            <p:cNvPr name="AutoShape 185" id="185"/>
            <p:cNvSpPr/>
            <p:nvPr/>
          </p:nvSpPr>
          <p:spPr>
            <a:xfrm>
              <a:off x="18050301" y="5704205"/>
              <a:ext cx="872080" cy="371654"/>
            </a:xfrm>
            <a:prstGeom prst="line">
              <a:avLst/>
            </a:prstGeom>
            <a:ln cap="flat" w="37308">
              <a:solidFill>
                <a:srgbClr val="FFFFFF"/>
              </a:solidFill>
              <a:prstDash val="solid"/>
              <a:headEnd type="none" len="sm" w="sm"/>
              <a:tailEnd type="none" len="sm" w="sm"/>
            </a:ln>
          </p:spPr>
        </p:sp>
        <p:sp>
          <p:nvSpPr>
            <p:cNvPr name="TextBox 186" id="186"/>
            <p:cNvSpPr txBox="true"/>
            <p:nvPr/>
          </p:nvSpPr>
          <p:spPr>
            <a:xfrm rot="0">
              <a:off x="0" y="-41743"/>
              <a:ext cx="1628127" cy="487300"/>
            </a:xfrm>
            <a:prstGeom prst="rect">
              <a:avLst/>
            </a:prstGeom>
          </p:spPr>
          <p:txBody>
            <a:bodyPr anchor="t" rtlCol="false" tIns="0" lIns="0" bIns="0" rIns="0">
              <a:spAutoFit/>
            </a:bodyPr>
            <a:lstStyle/>
            <a:p>
              <a:pPr algn="ctr">
                <a:lnSpc>
                  <a:spcPts val="3030"/>
                </a:lnSpc>
                <a:spcBef>
                  <a:spcPct val="0"/>
                </a:spcBef>
              </a:pPr>
              <a:r>
                <a:rPr lang="en-US" sz="2164">
                  <a:solidFill>
                    <a:srgbClr val="FFFFFF"/>
                  </a:solidFill>
                  <a:latin typeface="Tomorrow"/>
                  <a:ea typeface="Tomorrow"/>
                  <a:cs typeface="Tomorrow"/>
                  <a:sym typeface="Tomorrow"/>
                </a:rPr>
                <a:t>Tree 1</a:t>
              </a:r>
            </a:p>
          </p:txBody>
        </p:sp>
        <p:sp>
          <p:nvSpPr>
            <p:cNvPr name="TextBox 187" id="187"/>
            <p:cNvSpPr txBox="true"/>
            <p:nvPr/>
          </p:nvSpPr>
          <p:spPr>
            <a:xfrm rot="0">
              <a:off x="4936026" y="-41743"/>
              <a:ext cx="1628127" cy="487300"/>
            </a:xfrm>
            <a:prstGeom prst="rect">
              <a:avLst/>
            </a:prstGeom>
          </p:spPr>
          <p:txBody>
            <a:bodyPr anchor="t" rtlCol="false" tIns="0" lIns="0" bIns="0" rIns="0">
              <a:spAutoFit/>
            </a:bodyPr>
            <a:lstStyle/>
            <a:p>
              <a:pPr algn="ctr">
                <a:lnSpc>
                  <a:spcPts val="3030"/>
                </a:lnSpc>
                <a:spcBef>
                  <a:spcPct val="0"/>
                </a:spcBef>
              </a:pPr>
              <a:r>
                <a:rPr lang="en-US" sz="2164">
                  <a:solidFill>
                    <a:srgbClr val="FFFFFF"/>
                  </a:solidFill>
                  <a:latin typeface="Tomorrow"/>
                  <a:ea typeface="Tomorrow"/>
                  <a:cs typeface="Tomorrow"/>
                  <a:sym typeface="Tomorrow"/>
                </a:rPr>
                <a:t>Tree 2</a:t>
              </a:r>
            </a:p>
          </p:txBody>
        </p:sp>
        <p:sp>
          <p:nvSpPr>
            <p:cNvPr name="TextBox 188" id="188"/>
            <p:cNvSpPr txBox="true"/>
            <p:nvPr/>
          </p:nvSpPr>
          <p:spPr>
            <a:xfrm rot="0">
              <a:off x="10002793" y="-41743"/>
              <a:ext cx="1628127" cy="487300"/>
            </a:xfrm>
            <a:prstGeom prst="rect">
              <a:avLst/>
            </a:prstGeom>
          </p:spPr>
          <p:txBody>
            <a:bodyPr anchor="t" rtlCol="false" tIns="0" lIns="0" bIns="0" rIns="0">
              <a:spAutoFit/>
            </a:bodyPr>
            <a:lstStyle/>
            <a:p>
              <a:pPr algn="ctr">
                <a:lnSpc>
                  <a:spcPts val="3030"/>
                </a:lnSpc>
                <a:spcBef>
                  <a:spcPct val="0"/>
                </a:spcBef>
              </a:pPr>
              <a:r>
                <a:rPr lang="en-US" sz="2164">
                  <a:solidFill>
                    <a:srgbClr val="FFFFFF"/>
                  </a:solidFill>
                  <a:latin typeface="Tomorrow"/>
                  <a:ea typeface="Tomorrow"/>
                  <a:cs typeface="Tomorrow"/>
                  <a:sym typeface="Tomorrow"/>
                </a:rPr>
                <a:t>Tree n</a:t>
              </a:r>
            </a:p>
          </p:txBody>
        </p:sp>
        <p:sp>
          <p:nvSpPr>
            <p:cNvPr name="TextBox 189" id="189"/>
            <p:cNvSpPr txBox="true"/>
            <p:nvPr/>
          </p:nvSpPr>
          <p:spPr>
            <a:xfrm rot="0">
              <a:off x="9188730" y="794064"/>
              <a:ext cx="1628127" cy="629235"/>
            </a:xfrm>
            <a:prstGeom prst="rect">
              <a:avLst/>
            </a:prstGeom>
          </p:spPr>
          <p:txBody>
            <a:bodyPr anchor="t" rtlCol="false" tIns="0" lIns="0" bIns="0" rIns="0">
              <a:spAutoFit/>
            </a:bodyPr>
            <a:lstStyle/>
            <a:p>
              <a:pPr algn="ctr">
                <a:lnSpc>
                  <a:spcPts val="3997"/>
                </a:lnSpc>
                <a:spcBef>
                  <a:spcPct val="0"/>
                </a:spcBef>
              </a:pPr>
              <a:r>
                <a:rPr lang="en-US" sz="2855">
                  <a:solidFill>
                    <a:srgbClr val="FFFFFF"/>
                  </a:solidFill>
                  <a:latin typeface="Tomorrow"/>
                  <a:ea typeface="Tomorrow"/>
                  <a:cs typeface="Tomorrow"/>
                  <a:sym typeface="Tomorrow"/>
                </a:rPr>
                <a:t>...</a:t>
              </a:r>
            </a:p>
          </p:txBody>
        </p:sp>
      </p:grpSp>
      <p:sp>
        <p:nvSpPr>
          <p:cNvPr name="TextBox 190" id="19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91" id="191"/>
          <p:cNvSpPr txBox="true"/>
          <p:nvPr/>
        </p:nvSpPr>
        <p:spPr>
          <a:xfrm rot="0">
            <a:off x="-127578" y="1580083"/>
            <a:ext cx="8040252" cy="1017397"/>
          </a:xfrm>
          <a:prstGeom prst="rect">
            <a:avLst/>
          </a:prstGeom>
        </p:spPr>
        <p:txBody>
          <a:bodyPr anchor="t" rtlCol="false" tIns="0" lIns="0" bIns="0" rIns="0">
            <a:spAutoFit/>
          </a:bodyPr>
          <a:lstStyle/>
          <a:p>
            <a:pPr algn="just" marL="1597661" indent="-798830" lvl="1">
              <a:lnSpc>
                <a:spcPts val="7844"/>
              </a:lnSpc>
              <a:buAutoNum type="arabicPeriod" startAt="1"/>
            </a:pPr>
            <a:r>
              <a:rPr lang="en-US" sz="7400">
                <a:solidFill>
                  <a:srgbClr val="FFFFFF"/>
                </a:solidFill>
                <a:latin typeface="Anton"/>
                <a:ea typeface="Anton"/>
                <a:cs typeface="Anton"/>
                <a:sym typeface="Anton"/>
              </a:rPr>
              <a:t>CẤU TRÚC CƠ BẢN</a:t>
            </a:r>
          </a:p>
        </p:txBody>
      </p:sp>
      <p:sp>
        <p:nvSpPr>
          <p:cNvPr name="TextBox 192" id="192"/>
          <p:cNvSpPr txBox="true"/>
          <p:nvPr/>
        </p:nvSpPr>
        <p:spPr>
          <a:xfrm rot="0">
            <a:off x="835321" y="2825732"/>
            <a:ext cx="16787320" cy="1559560"/>
          </a:xfrm>
          <a:prstGeom prst="rect">
            <a:avLst/>
          </a:prstGeom>
        </p:spPr>
        <p:txBody>
          <a:bodyPr anchor="t" rtlCol="false" tIns="0" lIns="0" bIns="0" rIns="0">
            <a:spAutoFit/>
          </a:bodyPr>
          <a:lstStyle/>
          <a:p>
            <a:pPr algn="just">
              <a:lnSpc>
                <a:spcPts val="4160"/>
              </a:lnSpc>
            </a:pPr>
            <a:r>
              <a:rPr lang="en-US" sz="3200">
                <a:solidFill>
                  <a:srgbClr val="FFFFFF"/>
                </a:solidFill>
                <a:latin typeface="Tomorrow"/>
                <a:ea typeface="Tomorrow"/>
                <a:cs typeface="Tomorrow"/>
                <a:sym typeface="Tomorrow"/>
              </a:rPr>
              <a:t>ExtraTree Classifier bao gồm một tập hợp các cây quyết định độc lập. Mỗi cây trong  có cấu trúc cơ bản tương tự cây quyết định thông thường, nhưng quá trình xây dựng cây được thêm tính ngẫu nhiên hóa.</a:t>
            </a:r>
          </a:p>
        </p:txBody>
      </p:sp>
      <p:grpSp>
        <p:nvGrpSpPr>
          <p:cNvPr name="Group 193" id="193"/>
          <p:cNvGrpSpPr/>
          <p:nvPr/>
        </p:nvGrpSpPr>
        <p:grpSpPr>
          <a:xfrm rot="0">
            <a:off x="4715035" y="7663100"/>
            <a:ext cx="9180447" cy="1056637"/>
            <a:chOff x="0" y="0"/>
            <a:chExt cx="12240596" cy="1408849"/>
          </a:xfrm>
        </p:grpSpPr>
        <p:sp>
          <p:nvSpPr>
            <p:cNvPr name="AutoShape 194" id="194"/>
            <p:cNvSpPr/>
            <p:nvPr/>
          </p:nvSpPr>
          <p:spPr>
            <a:xfrm>
              <a:off x="1078823" y="264"/>
              <a:ext cx="13404" cy="968911"/>
            </a:xfrm>
            <a:prstGeom prst="line">
              <a:avLst/>
            </a:prstGeom>
            <a:ln cap="flat" w="38100">
              <a:solidFill>
                <a:srgbClr val="FBFBFB"/>
              </a:solidFill>
              <a:prstDash val="solid"/>
              <a:headEnd type="none" len="sm" w="sm"/>
              <a:tailEnd type="arrow" len="sm" w="med"/>
            </a:ln>
          </p:spPr>
        </p:sp>
        <p:sp>
          <p:nvSpPr>
            <p:cNvPr name="AutoShape 195" id="195"/>
            <p:cNvSpPr/>
            <p:nvPr/>
          </p:nvSpPr>
          <p:spPr>
            <a:xfrm>
              <a:off x="6026512" y="264"/>
              <a:ext cx="10229" cy="910102"/>
            </a:xfrm>
            <a:prstGeom prst="line">
              <a:avLst/>
            </a:prstGeom>
            <a:ln cap="flat" w="38100">
              <a:solidFill>
                <a:srgbClr val="FBFBFB"/>
              </a:solidFill>
              <a:prstDash val="solid"/>
              <a:headEnd type="none" len="sm" w="sm"/>
              <a:tailEnd type="arrow" len="sm" w="med"/>
            </a:ln>
          </p:spPr>
        </p:sp>
        <p:sp>
          <p:nvSpPr>
            <p:cNvPr name="AutoShape 196" id="196"/>
            <p:cNvSpPr/>
            <p:nvPr/>
          </p:nvSpPr>
          <p:spPr>
            <a:xfrm>
              <a:off x="11145327" y="264"/>
              <a:ext cx="0" cy="910102"/>
            </a:xfrm>
            <a:prstGeom prst="line">
              <a:avLst/>
            </a:prstGeom>
            <a:ln cap="flat" w="38100">
              <a:solidFill>
                <a:srgbClr val="FBFBFB"/>
              </a:solidFill>
              <a:prstDash val="solid"/>
              <a:headEnd type="none" len="sm" w="sm"/>
              <a:tailEnd type="arrow" len="sm" w="med"/>
            </a:ln>
          </p:spPr>
        </p:sp>
        <p:sp>
          <p:nvSpPr>
            <p:cNvPr name="TextBox 197" id="197"/>
            <p:cNvSpPr txBox="true"/>
            <p:nvPr/>
          </p:nvSpPr>
          <p:spPr>
            <a:xfrm rot="0">
              <a:off x="0" y="921549"/>
              <a:ext cx="2190538" cy="487300"/>
            </a:xfrm>
            <a:prstGeom prst="rect">
              <a:avLst/>
            </a:prstGeom>
          </p:spPr>
          <p:txBody>
            <a:bodyPr anchor="t" rtlCol="false" tIns="0" lIns="0" bIns="0" rIns="0">
              <a:spAutoFit/>
            </a:bodyPr>
            <a:lstStyle/>
            <a:p>
              <a:pPr algn="ctr">
                <a:lnSpc>
                  <a:spcPts val="3030"/>
                </a:lnSpc>
                <a:spcBef>
                  <a:spcPct val="0"/>
                </a:spcBef>
              </a:pPr>
              <a:r>
                <a:rPr lang="en-US" sz="2164">
                  <a:solidFill>
                    <a:srgbClr val="FFFFFF"/>
                  </a:solidFill>
                  <a:latin typeface="Tomorrow"/>
                  <a:ea typeface="Tomorrow"/>
                  <a:cs typeface="Tomorrow"/>
                  <a:sym typeface="Tomorrow"/>
                </a:rPr>
                <a:t>Prediction 1</a:t>
              </a:r>
            </a:p>
          </p:txBody>
        </p:sp>
        <p:sp>
          <p:nvSpPr>
            <p:cNvPr name="TextBox 198" id="198"/>
            <p:cNvSpPr txBox="true"/>
            <p:nvPr/>
          </p:nvSpPr>
          <p:spPr>
            <a:xfrm rot="0">
              <a:off x="4943943" y="862740"/>
              <a:ext cx="2190538" cy="487300"/>
            </a:xfrm>
            <a:prstGeom prst="rect">
              <a:avLst/>
            </a:prstGeom>
          </p:spPr>
          <p:txBody>
            <a:bodyPr anchor="t" rtlCol="false" tIns="0" lIns="0" bIns="0" rIns="0">
              <a:spAutoFit/>
            </a:bodyPr>
            <a:lstStyle/>
            <a:p>
              <a:pPr algn="ctr">
                <a:lnSpc>
                  <a:spcPts val="3030"/>
                </a:lnSpc>
                <a:spcBef>
                  <a:spcPct val="0"/>
                </a:spcBef>
              </a:pPr>
              <a:r>
                <a:rPr lang="en-US" sz="2164">
                  <a:solidFill>
                    <a:srgbClr val="FFFFFF"/>
                  </a:solidFill>
                  <a:latin typeface="Tomorrow"/>
                  <a:ea typeface="Tomorrow"/>
                  <a:cs typeface="Tomorrow"/>
                  <a:sym typeface="Tomorrow"/>
                </a:rPr>
                <a:t>Prediction 2</a:t>
              </a:r>
            </a:p>
          </p:txBody>
        </p:sp>
        <p:sp>
          <p:nvSpPr>
            <p:cNvPr name="TextBox 199" id="199"/>
            <p:cNvSpPr txBox="true"/>
            <p:nvPr/>
          </p:nvSpPr>
          <p:spPr>
            <a:xfrm rot="0">
              <a:off x="10050058" y="862740"/>
              <a:ext cx="2190538" cy="487300"/>
            </a:xfrm>
            <a:prstGeom prst="rect">
              <a:avLst/>
            </a:prstGeom>
          </p:spPr>
          <p:txBody>
            <a:bodyPr anchor="t" rtlCol="false" tIns="0" lIns="0" bIns="0" rIns="0">
              <a:spAutoFit/>
            </a:bodyPr>
            <a:lstStyle/>
            <a:p>
              <a:pPr algn="ctr">
                <a:lnSpc>
                  <a:spcPts val="3030"/>
                </a:lnSpc>
                <a:spcBef>
                  <a:spcPct val="0"/>
                </a:spcBef>
              </a:pPr>
              <a:r>
                <a:rPr lang="en-US" sz="2164">
                  <a:solidFill>
                    <a:srgbClr val="FFFFFF"/>
                  </a:solidFill>
                  <a:latin typeface="Tomorrow"/>
                  <a:ea typeface="Tomorrow"/>
                  <a:cs typeface="Tomorrow"/>
                  <a:sym typeface="Tomorrow"/>
                </a:rPr>
                <a:t>Prediction n</a:t>
              </a:r>
            </a:p>
          </p:txBody>
        </p:sp>
      </p:grpSp>
      <p:grpSp>
        <p:nvGrpSpPr>
          <p:cNvPr name="Group 200" id="200"/>
          <p:cNvGrpSpPr/>
          <p:nvPr/>
        </p:nvGrpSpPr>
        <p:grpSpPr>
          <a:xfrm rot="0">
            <a:off x="5534165" y="4958096"/>
            <a:ext cx="7554329" cy="622422"/>
            <a:chOff x="0" y="0"/>
            <a:chExt cx="10072439" cy="829896"/>
          </a:xfrm>
        </p:grpSpPr>
        <p:sp>
          <p:nvSpPr>
            <p:cNvPr name="AutoShape 201" id="201"/>
            <p:cNvSpPr/>
            <p:nvPr/>
          </p:nvSpPr>
          <p:spPr>
            <a:xfrm>
              <a:off x="4813146" y="18837"/>
              <a:ext cx="0" cy="792222"/>
            </a:xfrm>
            <a:prstGeom prst="line">
              <a:avLst/>
            </a:prstGeom>
            <a:ln cap="flat" w="38100">
              <a:solidFill>
                <a:srgbClr val="FBFBFB"/>
              </a:solidFill>
              <a:prstDash val="solid"/>
              <a:headEnd type="none" len="sm" w="sm"/>
              <a:tailEnd type="arrow" len="sm" w="med"/>
            </a:ln>
          </p:spPr>
        </p:sp>
        <p:sp>
          <p:nvSpPr>
            <p:cNvPr name="AutoShape 202" id="202"/>
            <p:cNvSpPr/>
            <p:nvPr/>
          </p:nvSpPr>
          <p:spPr>
            <a:xfrm flipH="true">
              <a:off x="3096" y="18837"/>
              <a:ext cx="4810050" cy="792222"/>
            </a:xfrm>
            <a:prstGeom prst="line">
              <a:avLst/>
            </a:prstGeom>
            <a:ln cap="flat" w="38100">
              <a:solidFill>
                <a:srgbClr val="FBFBFB"/>
              </a:solidFill>
              <a:prstDash val="solid"/>
              <a:headEnd type="none" len="sm" w="sm"/>
              <a:tailEnd type="arrow" len="sm" w="med"/>
            </a:ln>
          </p:spPr>
        </p:sp>
        <p:sp>
          <p:nvSpPr>
            <p:cNvPr name="AutoShape 203" id="203"/>
            <p:cNvSpPr/>
            <p:nvPr/>
          </p:nvSpPr>
          <p:spPr>
            <a:xfrm>
              <a:off x="4813146" y="18837"/>
              <a:ext cx="5256454" cy="792222"/>
            </a:xfrm>
            <a:prstGeom prst="line">
              <a:avLst/>
            </a:prstGeom>
            <a:ln cap="flat" w="38100">
              <a:solidFill>
                <a:srgbClr val="FBFBFB"/>
              </a:solidFill>
              <a:prstDash val="solid"/>
              <a:headEnd type="none" len="sm" w="sm"/>
              <a:tailEnd type="arrow" len="sm" w="med"/>
            </a:ln>
          </p:spPr>
        </p:sp>
      </p:grpSp>
      <p:sp>
        <p:nvSpPr>
          <p:cNvPr name="TextBox 204" id="204"/>
          <p:cNvSpPr txBox="true"/>
          <p:nvPr/>
        </p:nvSpPr>
        <p:spPr>
          <a:xfrm rot="0">
            <a:off x="6297640" y="4810222"/>
            <a:ext cx="1221095" cy="377381"/>
          </a:xfrm>
          <a:prstGeom prst="rect">
            <a:avLst/>
          </a:prstGeom>
        </p:spPr>
        <p:txBody>
          <a:bodyPr anchor="t" rtlCol="false" tIns="0" lIns="0" bIns="0" rIns="0">
            <a:spAutoFit/>
          </a:bodyPr>
          <a:lstStyle/>
          <a:p>
            <a:pPr algn="ctr">
              <a:lnSpc>
                <a:spcPts val="3030"/>
              </a:lnSpc>
              <a:spcBef>
                <a:spcPct val="0"/>
              </a:spcBef>
            </a:pPr>
            <a:r>
              <a:rPr lang="en-US" sz="2164">
                <a:solidFill>
                  <a:srgbClr val="FFFFFF"/>
                </a:solidFill>
                <a:latin typeface="Tomorrow"/>
                <a:ea typeface="Tomorrow"/>
                <a:cs typeface="Tomorrow"/>
                <a:sym typeface="Tomorrow"/>
              </a:rPr>
              <a:t>Random</a:t>
            </a:r>
          </a:p>
        </p:txBody>
      </p:sp>
      <p:grpSp>
        <p:nvGrpSpPr>
          <p:cNvPr name="Group 205" id="205"/>
          <p:cNvGrpSpPr/>
          <p:nvPr/>
        </p:nvGrpSpPr>
        <p:grpSpPr>
          <a:xfrm rot="0">
            <a:off x="5532811" y="8661830"/>
            <a:ext cx="7544917" cy="1372257"/>
            <a:chOff x="0" y="0"/>
            <a:chExt cx="10059890" cy="1829676"/>
          </a:xfrm>
        </p:grpSpPr>
        <p:sp>
          <p:nvSpPr>
            <p:cNvPr name="TextBox 206" id="206"/>
            <p:cNvSpPr txBox="true"/>
            <p:nvPr/>
          </p:nvSpPr>
          <p:spPr>
            <a:xfrm rot="0">
              <a:off x="3028625" y="1342376"/>
              <a:ext cx="3815036" cy="487300"/>
            </a:xfrm>
            <a:prstGeom prst="rect">
              <a:avLst/>
            </a:prstGeom>
          </p:spPr>
          <p:txBody>
            <a:bodyPr anchor="t" rtlCol="false" tIns="0" lIns="0" bIns="0" rIns="0">
              <a:spAutoFit/>
            </a:bodyPr>
            <a:lstStyle/>
            <a:p>
              <a:pPr algn="ctr">
                <a:lnSpc>
                  <a:spcPts val="3030"/>
                </a:lnSpc>
                <a:spcBef>
                  <a:spcPct val="0"/>
                </a:spcBef>
              </a:pPr>
              <a:r>
                <a:rPr lang="en-US" sz="2164">
                  <a:solidFill>
                    <a:srgbClr val="FFFFFF"/>
                  </a:solidFill>
                  <a:latin typeface="Tomorrow"/>
                  <a:ea typeface="Tomorrow"/>
                  <a:cs typeface="Tomorrow"/>
                  <a:sym typeface="Tomorrow"/>
                </a:rPr>
                <a:t>Final prediction</a:t>
              </a:r>
            </a:p>
          </p:txBody>
        </p:sp>
        <p:sp>
          <p:nvSpPr>
            <p:cNvPr name="AutoShape 207" id="207"/>
            <p:cNvSpPr/>
            <p:nvPr/>
          </p:nvSpPr>
          <p:spPr>
            <a:xfrm flipH="true">
              <a:off x="4936143" y="18401"/>
              <a:ext cx="12700" cy="1371600"/>
            </a:xfrm>
            <a:prstGeom prst="line">
              <a:avLst/>
            </a:prstGeom>
            <a:ln cap="flat" w="38100">
              <a:solidFill>
                <a:srgbClr val="FBFBFB"/>
              </a:solidFill>
              <a:prstDash val="solid"/>
              <a:headEnd type="none" len="sm" w="sm"/>
              <a:tailEnd type="arrow" len="sm" w="med"/>
            </a:ln>
          </p:spPr>
        </p:sp>
        <p:sp>
          <p:nvSpPr>
            <p:cNvPr name="AutoShape 208" id="208"/>
            <p:cNvSpPr/>
            <p:nvPr/>
          </p:nvSpPr>
          <p:spPr>
            <a:xfrm>
              <a:off x="4901" y="77210"/>
              <a:ext cx="4943943" cy="953890"/>
            </a:xfrm>
            <a:prstGeom prst="line">
              <a:avLst/>
            </a:prstGeom>
            <a:ln cap="flat" w="38100">
              <a:solidFill>
                <a:srgbClr val="FBFBFB"/>
              </a:solidFill>
              <a:prstDash val="solid"/>
              <a:headEnd type="none" len="sm" w="sm"/>
              <a:tailEnd type="arrow" len="sm" w="med"/>
            </a:ln>
          </p:spPr>
        </p:sp>
        <p:sp>
          <p:nvSpPr>
            <p:cNvPr name="AutoShape 209" id="209"/>
            <p:cNvSpPr/>
            <p:nvPr/>
          </p:nvSpPr>
          <p:spPr>
            <a:xfrm flipH="true">
              <a:off x="4814951" y="18401"/>
              <a:ext cx="5240009" cy="1088355"/>
            </a:xfrm>
            <a:prstGeom prst="line">
              <a:avLst/>
            </a:prstGeom>
            <a:ln cap="flat" w="38100">
              <a:solidFill>
                <a:srgbClr val="FBFBFB"/>
              </a:solidFill>
              <a:prstDash val="solid"/>
              <a:headEnd type="none" len="sm" w="sm"/>
              <a:tailEnd type="arrow" len="sm" w="med"/>
            </a:ln>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835321" y="1485193"/>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2. NGUYÊN TẮC HOẠT ĐỘNG </a:t>
            </a:r>
          </a:p>
        </p:txBody>
      </p:sp>
      <p:sp>
        <p:nvSpPr>
          <p:cNvPr name="TextBox 9" id="9"/>
          <p:cNvSpPr txBox="true"/>
          <p:nvPr/>
        </p:nvSpPr>
        <p:spPr>
          <a:xfrm rot="0">
            <a:off x="624020" y="3981634"/>
            <a:ext cx="17039960" cy="3253740"/>
          </a:xfrm>
          <a:prstGeom prst="rect">
            <a:avLst/>
          </a:prstGeom>
        </p:spPr>
        <p:txBody>
          <a:bodyPr anchor="t" rtlCol="false" tIns="0" lIns="0" bIns="0" rIns="0">
            <a:spAutoFit/>
          </a:bodyPr>
          <a:lstStyle/>
          <a:p>
            <a:pPr algn="just" marL="712470" indent="-356235" lvl="1">
              <a:lnSpc>
                <a:spcPts val="4290"/>
              </a:lnSpc>
              <a:buFont typeface="Arial"/>
              <a:buChar char="•"/>
            </a:pPr>
            <a:r>
              <a:rPr lang="en-US" b="true" sz="3300">
                <a:solidFill>
                  <a:srgbClr val="FFFFFF"/>
                </a:solidFill>
                <a:latin typeface="Tomorrow Bold"/>
                <a:ea typeface="Tomorrow Bold"/>
                <a:cs typeface="Tomorrow Bold"/>
                <a:sym typeface="Tomorrow Bold"/>
              </a:rPr>
              <a:t>Chọn ngẫu nhiên </a:t>
            </a:r>
            <a:r>
              <a:rPr lang="en-US" b="true" sz="3300" i="true">
                <a:solidFill>
                  <a:srgbClr val="FFFFFF"/>
                </a:solidFill>
                <a:latin typeface="Tomorrow Bold Italics"/>
                <a:ea typeface="Tomorrow Bold Italics"/>
                <a:cs typeface="Tomorrow Bold Italics"/>
                <a:sym typeface="Tomorrow Bold Italics"/>
              </a:rPr>
              <a:t>1</a:t>
            </a:r>
            <a:r>
              <a:rPr lang="en-US" b="true" sz="3300">
                <a:solidFill>
                  <a:srgbClr val="FFFFFF"/>
                </a:solidFill>
                <a:latin typeface="Tomorrow Bold"/>
                <a:ea typeface="Tomorrow Bold"/>
                <a:cs typeface="Tomorrow Bold"/>
                <a:sym typeface="Tomorrow Bold"/>
              </a:rPr>
              <a:t> tập con các đặc trưng:</a:t>
            </a:r>
            <a:r>
              <a:rPr lang="en-US" sz="3300">
                <a:solidFill>
                  <a:srgbClr val="FFFFFF"/>
                </a:solidFill>
                <a:latin typeface="Tomorrow"/>
                <a:ea typeface="Tomorrow"/>
                <a:cs typeface="Tomorrow"/>
                <a:sym typeface="Tomorrow"/>
              </a:rPr>
              <a:t> Số lượng đặc trưng này có thể được điều chỉnh bằng tham số </a:t>
            </a:r>
            <a:r>
              <a:rPr lang="en-US" sz="3300">
                <a:solidFill>
                  <a:srgbClr val="ADFDFF"/>
                </a:solidFill>
                <a:latin typeface="Tomorrow"/>
                <a:ea typeface="Tomorrow"/>
                <a:cs typeface="Tomorrow"/>
                <a:sym typeface="Tomorrow"/>
              </a:rPr>
              <a:t>max_features</a:t>
            </a:r>
            <a:r>
              <a:rPr lang="en-US" sz="3300">
                <a:solidFill>
                  <a:srgbClr val="FFFFFF"/>
                </a:solidFill>
                <a:latin typeface="Tomorrow"/>
                <a:ea typeface="Tomorrow"/>
                <a:cs typeface="Tomorrow"/>
                <a:sym typeface="Tomorrow"/>
              </a:rPr>
              <a:t>. </a:t>
            </a:r>
          </a:p>
          <a:p>
            <a:pPr algn="just">
              <a:lnSpc>
                <a:spcPts val="4290"/>
              </a:lnSpc>
            </a:pPr>
          </a:p>
          <a:p>
            <a:pPr algn="just" marL="712470" indent="-356235" lvl="1">
              <a:lnSpc>
                <a:spcPts val="4290"/>
              </a:lnSpc>
              <a:buFont typeface="Arial"/>
              <a:buChar char="•"/>
            </a:pPr>
            <a:r>
              <a:rPr lang="en-US" sz="3300">
                <a:solidFill>
                  <a:srgbClr val="FFFFFF"/>
                </a:solidFill>
                <a:latin typeface="Tomorrow"/>
                <a:ea typeface="Tomorrow"/>
                <a:cs typeface="Tomorrow"/>
                <a:sym typeface="Tomorrow"/>
              </a:rPr>
              <a:t>Chọn ngẫu nhiêu điểm chia: Với mỗi đặc trưng được chọn thuật toán sẽ xác định một khoảng giá trị đặc trưng và chọn một điểm chia ngẫu nhiên trong khoảng giá trị này.</a:t>
            </a:r>
          </a:p>
        </p:txBody>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835321" y="1485193"/>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2. NGUYÊN TẮC HOẠT ĐỘNG </a:t>
            </a:r>
          </a:p>
        </p:txBody>
      </p:sp>
      <p:sp>
        <p:nvSpPr>
          <p:cNvPr name="TextBox 9" id="9"/>
          <p:cNvSpPr txBox="true"/>
          <p:nvPr/>
        </p:nvSpPr>
        <p:spPr>
          <a:xfrm rot="0">
            <a:off x="624020" y="2988365"/>
            <a:ext cx="17039960" cy="3253740"/>
          </a:xfrm>
          <a:prstGeom prst="rect">
            <a:avLst/>
          </a:prstGeom>
        </p:spPr>
        <p:txBody>
          <a:bodyPr anchor="t" rtlCol="false" tIns="0" lIns="0" bIns="0" rIns="0">
            <a:spAutoFit/>
          </a:bodyPr>
          <a:lstStyle/>
          <a:p>
            <a:pPr algn="just" marL="712470" indent="-356235" lvl="1">
              <a:lnSpc>
                <a:spcPts val="4290"/>
              </a:lnSpc>
              <a:buFont typeface="Arial"/>
              <a:buChar char="•"/>
            </a:pPr>
            <a:r>
              <a:rPr lang="en-US" b="true" sz="3300">
                <a:solidFill>
                  <a:srgbClr val="FFFFFF"/>
                </a:solidFill>
                <a:latin typeface="Tomorrow Bold"/>
                <a:ea typeface="Tomorrow Bold"/>
                <a:cs typeface="Tomorrow Bold"/>
                <a:sym typeface="Tomorrow Bold"/>
              </a:rPr>
              <a:t>Phân chia dữ liệu:</a:t>
            </a:r>
            <a:r>
              <a:rPr lang="en-US" sz="3300">
                <a:solidFill>
                  <a:srgbClr val="FFFFFF"/>
                </a:solidFill>
                <a:latin typeface="Tomorrow"/>
                <a:ea typeface="Tomorrow"/>
                <a:cs typeface="Tomorrow"/>
                <a:sym typeface="Tomorrow"/>
              </a:rPr>
              <a:t> Dữ liệu được phân chia thành hai nhánh dựa trên điểm chia ngẫu nhiên đã chọn ở bước trước. Quá trình này sẽ tiếp tục được lặp lại tại mỗi nút của cây, và cây sẽ phân chia dữ liệu cho đến khi đạt được điều kiện dừng:</a:t>
            </a:r>
          </a:p>
          <a:p>
            <a:pPr algn="just" marL="1424940" indent="-474980" lvl="2">
              <a:lnSpc>
                <a:spcPts val="4290"/>
              </a:lnSpc>
              <a:buFont typeface="Arial"/>
              <a:buChar char="⚬"/>
            </a:pPr>
            <a:r>
              <a:rPr lang="en-US" sz="3300">
                <a:solidFill>
                  <a:srgbClr val="FFFFFF"/>
                </a:solidFill>
                <a:latin typeface="Tomorrow"/>
                <a:ea typeface="Tomorrow"/>
                <a:cs typeface="Tomorrow"/>
                <a:sym typeface="Tomorrow"/>
              </a:rPr>
              <a:t>Đạt độ sâu tối đa của cây </a:t>
            </a:r>
            <a:r>
              <a:rPr lang="en-US" sz="3300">
                <a:solidFill>
                  <a:srgbClr val="10D3F9"/>
                </a:solidFill>
                <a:latin typeface="Tomorrow"/>
                <a:ea typeface="Tomorrow"/>
                <a:cs typeface="Tomorrow"/>
                <a:sym typeface="Tomorrow"/>
              </a:rPr>
              <a:t>(Max Depth)</a:t>
            </a:r>
            <a:r>
              <a:rPr lang="en-US" sz="3300">
                <a:solidFill>
                  <a:srgbClr val="FFFFFF"/>
                </a:solidFill>
                <a:latin typeface="Tomorrow"/>
                <a:ea typeface="Tomorrow"/>
                <a:cs typeface="Tomorrow"/>
                <a:sym typeface="Tomorrow"/>
              </a:rPr>
              <a:t>.</a:t>
            </a:r>
          </a:p>
          <a:p>
            <a:pPr algn="just" marL="1424940" indent="-474980" lvl="2">
              <a:lnSpc>
                <a:spcPts val="4290"/>
              </a:lnSpc>
              <a:buFont typeface="Arial"/>
              <a:buChar char="⚬"/>
            </a:pPr>
            <a:r>
              <a:rPr lang="en-US" sz="3300">
                <a:solidFill>
                  <a:srgbClr val="FFFFFF"/>
                </a:solidFill>
                <a:latin typeface="Tomorrow"/>
                <a:ea typeface="Tomorrow"/>
                <a:cs typeface="Tomorrow"/>
                <a:sym typeface="Tomorrow"/>
              </a:rPr>
              <a:t>Đạt s</a:t>
            </a:r>
            <a:r>
              <a:rPr lang="en-US" sz="3300">
                <a:solidFill>
                  <a:srgbClr val="FFFFFF"/>
                </a:solidFill>
                <a:latin typeface="Tomorrow"/>
                <a:ea typeface="Tomorrow"/>
                <a:cs typeface="Tomorrow"/>
                <a:sym typeface="Tomorrow"/>
              </a:rPr>
              <a:t>ố mẫu tối thiểu tại một nút </a:t>
            </a:r>
            <a:r>
              <a:rPr lang="en-US" sz="3300">
                <a:solidFill>
                  <a:srgbClr val="10D3F9"/>
                </a:solidFill>
                <a:latin typeface="Tomorrow"/>
                <a:ea typeface="Tomorrow"/>
                <a:cs typeface="Tomorrow"/>
                <a:sym typeface="Tomorrow"/>
              </a:rPr>
              <a:t>(Min Samples per Node)</a:t>
            </a:r>
            <a:r>
              <a:rPr lang="en-US" sz="3300">
                <a:solidFill>
                  <a:srgbClr val="FFFFFF"/>
                </a:solidFill>
                <a:latin typeface="Tomorrow"/>
                <a:ea typeface="Tomorrow"/>
                <a:cs typeface="Tomorrow"/>
                <a:sym typeface="Tomorrow"/>
              </a:rPr>
              <a:t>.</a:t>
            </a:r>
          </a:p>
          <a:p>
            <a:pPr algn="just" marL="1424940" indent="-474980" lvl="2">
              <a:lnSpc>
                <a:spcPts val="4290"/>
              </a:lnSpc>
              <a:buFont typeface="Arial"/>
              <a:buChar char="⚬"/>
            </a:pPr>
            <a:r>
              <a:rPr lang="en-US" sz="3300">
                <a:solidFill>
                  <a:srgbClr val="FFFFFF"/>
                </a:solidFill>
                <a:latin typeface="Tomorrow"/>
                <a:ea typeface="Tomorrow"/>
                <a:cs typeface="Tomorrow"/>
                <a:sym typeface="Tomorrow"/>
              </a:rPr>
              <a:t>Đạt s</a:t>
            </a:r>
            <a:r>
              <a:rPr lang="en-US" sz="3300">
                <a:solidFill>
                  <a:srgbClr val="FFFFFF"/>
                </a:solidFill>
                <a:latin typeface="Tomorrow"/>
                <a:ea typeface="Tomorrow"/>
                <a:cs typeface="Tomorrow"/>
                <a:sym typeface="Tomorrow"/>
              </a:rPr>
              <a:t>ố mẫu tối thiểu để chia </a:t>
            </a:r>
            <a:r>
              <a:rPr lang="en-US" sz="3300">
                <a:solidFill>
                  <a:srgbClr val="10D3F9"/>
                </a:solidFill>
                <a:latin typeface="Tomorrow"/>
                <a:ea typeface="Tomorrow"/>
                <a:cs typeface="Tomorrow"/>
                <a:sym typeface="Tomorrow"/>
              </a:rPr>
              <a:t>(Min Samples for Split)</a:t>
            </a:r>
            <a:r>
              <a:rPr lang="en-US" sz="3300">
                <a:solidFill>
                  <a:srgbClr val="FFFFFF"/>
                </a:solidFill>
                <a:latin typeface="Tomorrow"/>
                <a:ea typeface="Tomorrow"/>
                <a:cs typeface="Tomorrow"/>
                <a:sym typeface="Tomorrow"/>
              </a:rPr>
              <a: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5498056"/>
            <a:ext cx="17039960" cy="2354580"/>
          </a:xfrm>
          <a:prstGeom prst="rect">
            <a:avLst/>
          </a:prstGeom>
        </p:spPr>
        <p:txBody>
          <a:bodyPr anchor="t" rtlCol="false" tIns="0" lIns="0" bIns="0" rIns="0">
            <a:spAutoFit/>
          </a:bodyPr>
          <a:lstStyle/>
          <a:p>
            <a:pPr algn="just" marL="777238" indent="-388619" lvl="1">
              <a:lnSpc>
                <a:spcPts val="4679"/>
              </a:lnSpc>
              <a:buFont typeface="Arial"/>
              <a:buChar char="•"/>
            </a:pPr>
            <a:r>
              <a:rPr lang="en-US" b="true" sz="3599">
                <a:solidFill>
                  <a:srgbClr val="FFFFFF"/>
                </a:solidFill>
                <a:latin typeface="Tomorrow Bold"/>
                <a:ea typeface="Tomorrow Bold"/>
                <a:cs typeface="Tomorrow Bold"/>
                <a:sym typeface="Tomorrow Bold"/>
              </a:rPr>
              <a:t>Tổng hợp kết quả:</a:t>
            </a:r>
            <a:r>
              <a:rPr lang="en-US" sz="3599">
                <a:solidFill>
                  <a:srgbClr val="FFFFFF"/>
                </a:solidFill>
                <a:latin typeface="Tomorrow"/>
                <a:ea typeface="Tomorrow"/>
                <a:cs typeface="Tomorrow"/>
                <a:sym typeface="Tomorrow"/>
              </a:rPr>
              <a:t> Mỗi cây trong mô hình sẽ đưa ra một dự đoán cho một mẫu dữ liệu.  Kết quả cuối cùng sẽ được tính bằng cách kết hợp tất cả các dự đoán từ các cây, thường là bằng cách bầu chọn (cho bài toán phân loại) hoặc tính trung bình (cho bài toán hồi quy).</a:t>
            </a:r>
          </a:p>
        </p:txBody>
      </p:sp>
      <p:sp>
        <p:nvSpPr>
          <p:cNvPr name="TextBox 9" id="9"/>
          <p:cNvSpPr txBox="true"/>
          <p:nvPr/>
        </p:nvSpPr>
        <p:spPr>
          <a:xfrm rot="0">
            <a:off x="835321" y="1485193"/>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2. NGUYÊN TẮC HOẠT ĐỘNG </a:t>
            </a:r>
          </a:p>
        </p:txBody>
      </p:sp>
      <p:sp>
        <p:nvSpPr>
          <p:cNvPr name="TextBox 10" id="10"/>
          <p:cNvSpPr txBox="true"/>
          <p:nvPr/>
        </p:nvSpPr>
        <p:spPr>
          <a:xfrm rot="0">
            <a:off x="624020" y="2988365"/>
            <a:ext cx="17039960" cy="1624965"/>
          </a:xfrm>
          <a:prstGeom prst="rect">
            <a:avLst/>
          </a:prstGeom>
        </p:spPr>
        <p:txBody>
          <a:bodyPr anchor="t" rtlCol="false" tIns="0" lIns="0" bIns="0" rIns="0">
            <a:spAutoFit/>
          </a:bodyPr>
          <a:lstStyle/>
          <a:p>
            <a:pPr algn="just" marL="712470" indent="-356235" lvl="1">
              <a:lnSpc>
                <a:spcPts val="4290"/>
              </a:lnSpc>
              <a:buFont typeface="Arial"/>
              <a:buChar char="•"/>
            </a:pPr>
            <a:r>
              <a:rPr lang="en-US" b="true" sz="3300">
                <a:solidFill>
                  <a:srgbClr val="FFFFFF"/>
                </a:solidFill>
                <a:latin typeface="Tomorrow Bold"/>
                <a:ea typeface="Tomorrow Bold"/>
                <a:cs typeface="Tomorrow Bold"/>
                <a:sym typeface="Tomorrow Bold"/>
              </a:rPr>
              <a:t>Phân chia dữ liệu:</a:t>
            </a:r>
            <a:r>
              <a:rPr lang="en-US" sz="3300">
                <a:solidFill>
                  <a:srgbClr val="FFFFFF"/>
                </a:solidFill>
                <a:latin typeface="Tomorrow"/>
                <a:ea typeface="Tomorrow"/>
                <a:cs typeface="Tomorrow"/>
                <a:sym typeface="Tomorrow"/>
              </a:rPr>
              <a:t> Dữ liệu được phân chia thành hai nhánh dựa trên điểm chia ngẫu nhiên đã chọn ở bước trước. Quá trình này sẽ tiếp tục được lặp lại tại mỗi nút của cây, và cây sẽ phân chia dữ liệu cho đến khi đạt được điều kiện dừng.</a:t>
            </a:r>
          </a:p>
        </p:txBody>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7255" y="2718883"/>
            <a:ext cx="3453813" cy="7568117"/>
          </a:xfrm>
          <a:custGeom>
            <a:avLst/>
            <a:gdLst/>
            <a:ahLst/>
            <a:cxnLst/>
            <a:rect r="r" b="b" t="t" l="l"/>
            <a:pathLst>
              <a:path h="7568117" w="3453813">
                <a:moveTo>
                  <a:pt x="0" y="0"/>
                </a:moveTo>
                <a:lnTo>
                  <a:pt x="3453814" y="0"/>
                </a:lnTo>
                <a:lnTo>
                  <a:pt x="3453814"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701486"/>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3. ƯU ĐIỂM </a:t>
            </a:r>
          </a:p>
        </p:txBody>
      </p:sp>
      <p:sp>
        <p:nvSpPr>
          <p:cNvPr name="TextBox 9" id="9"/>
          <p:cNvSpPr txBox="true"/>
          <p:nvPr/>
        </p:nvSpPr>
        <p:spPr>
          <a:xfrm rot="0">
            <a:off x="330041" y="3252283"/>
            <a:ext cx="17292600" cy="2354580"/>
          </a:xfrm>
          <a:prstGeom prst="rect">
            <a:avLst/>
          </a:prstGeom>
        </p:spPr>
        <p:txBody>
          <a:bodyPr anchor="t" rtlCol="false" tIns="0" lIns="0" bIns="0" rIns="0">
            <a:spAutoFit/>
          </a:bodyPr>
          <a:lstStyle/>
          <a:p>
            <a:pPr algn="just" marL="777238" indent="-388619" lvl="1">
              <a:lnSpc>
                <a:spcPts val="4679"/>
              </a:lnSpc>
              <a:buFont typeface="Arial"/>
              <a:buChar char="•"/>
            </a:pPr>
            <a:r>
              <a:rPr lang="en-US" sz="3599">
                <a:solidFill>
                  <a:srgbClr val="FFFA00"/>
                </a:solidFill>
                <a:latin typeface="Tomorrow"/>
                <a:ea typeface="Tomorrow"/>
                <a:cs typeface="Tomorrow"/>
                <a:sym typeface="Tomorrow"/>
              </a:rPr>
              <a:t>Khả năng tổng quát tốt:</a:t>
            </a:r>
            <a:r>
              <a:rPr lang="en-US" sz="3599">
                <a:solidFill>
                  <a:srgbClr val="FFFFFF"/>
                </a:solidFill>
                <a:latin typeface="Tomorrow"/>
                <a:ea typeface="Tomorrow"/>
                <a:cs typeface="Tomorrow"/>
                <a:sym typeface="Tomorrow"/>
              </a:rPr>
              <a:t> Extra Trees tạo ra nhiều cây quyết định với cách chia nhánh ngẫu nhiên, giúp giảm thiểu overfitting.</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Tốc độ huấn luyện nhanh:</a:t>
            </a:r>
            <a:r>
              <a:rPr lang="en-US" sz="3599">
                <a:solidFill>
                  <a:srgbClr val="FFFFFF"/>
                </a:solidFill>
                <a:latin typeface="Tomorrow"/>
                <a:ea typeface="Tomorrow"/>
                <a:cs typeface="Tomorrow"/>
                <a:sym typeface="Tomorrow"/>
              </a:rPr>
              <a:t> Do việc chia nhánh được thực hiện ngẫu nhiên nên không phải tìm kiếm tối ưu cho mỗi đặc trưng.</a:t>
            </a:r>
          </a:p>
        </p:txBody>
      </p:sp>
    </p:spTree>
  </p:cSld>
  <p:clrMapOvr>
    <a:masterClrMapping/>
  </p:clrMapOvr>
  <p:transition spd="fast">
    <p:push dir="l"/>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7255" y="2718883"/>
            <a:ext cx="3453813" cy="7568117"/>
          </a:xfrm>
          <a:custGeom>
            <a:avLst/>
            <a:gdLst/>
            <a:ahLst/>
            <a:cxnLst/>
            <a:rect r="r" b="b" t="t" l="l"/>
            <a:pathLst>
              <a:path h="7568117" w="3453813">
                <a:moveTo>
                  <a:pt x="0" y="0"/>
                </a:moveTo>
                <a:lnTo>
                  <a:pt x="3453814" y="0"/>
                </a:lnTo>
                <a:lnTo>
                  <a:pt x="3453814"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701486"/>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4. NHƯỢC ĐIỂM </a:t>
            </a:r>
          </a:p>
        </p:txBody>
      </p:sp>
      <p:sp>
        <p:nvSpPr>
          <p:cNvPr name="TextBox 9" id="9"/>
          <p:cNvSpPr txBox="true"/>
          <p:nvPr/>
        </p:nvSpPr>
        <p:spPr>
          <a:xfrm rot="0">
            <a:off x="330041" y="3252283"/>
            <a:ext cx="17292600" cy="3535680"/>
          </a:xfrm>
          <a:prstGeom prst="rect">
            <a:avLst/>
          </a:prstGeom>
        </p:spPr>
        <p:txBody>
          <a:bodyPr anchor="t" rtlCol="false" tIns="0" lIns="0" bIns="0" rIns="0">
            <a:spAutoFit/>
          </a:bodyPr>
          <a:lstStyle/>
          <a:p>
            <a:pPr algn="just" marL="777238" indent="-388619" lvl="1">
              <a:lnSpc>
                <a:spcPts val="4679"/>
              </a:lnSpc>
              <a:buFont typeface="Arial"/>
              <a:buChar char="•"/>
            </a:pPr>
            <a:r>
              <a:rPr lang="en-US" sz="3599">
                <a:solidFill>
                  <a:srgbClr val="FFFA00"/>
                </a:solidFill>
                <a:latin typeface="Tomorrow"/>
                <a:ea typeface="Tomorrow"/>
                <a:cs typeface="Tomorrow"/>
                <a:sym typeface="Tomorrow"/>
              </a:rPr>
              <a:t>Yêu cầu bộ nhớ lớn:</a:t>
            </a:r>
            <a:r>
              <a:rPr lang="en-US" sz="3599">
                <a:solidFill>
                  <a:srgbClr val="FFFFFF"/>
                </a:solidFill>
                <a:latin typeface="Tomorrow"/>
                <a:ea typeface="Tomorrow"/>
                <a:cs typeface="Tomorrow"/>
                <a:sym typeface="Tomorrow"/>
              </a:rPr>
              <a:t> Do Extra Trees tạo ra nhiều cây quyết định, mô hình này có thể yêu cầu một lượng bộ nhớ đáng kể, đặc biệt với dữ liệu lớn hoặc số lượng cây lớn.</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Hiệu suất không ổn định trên các dữ liệu nhỏ:</a:t>
            </a:r>
            <a:r>
              <a:rPr lang="en-US" sz="3599">
                <a:solidFill>
                  <a:srgbClr val="FFFFFF"/>
                </a:solidFill>
                <a:latin typeface="Tomorrow"/>
                <a:ea typeface="Tomorrow"/>
                <a:cs typeface="Tomorrow"/>
                <a:sym typeface="Tomorrow"/>
              </a:rPr>
              <a:t> Extra Trees có thể không hoạt động tốt trên dữ liệu nhỏ vì sự ngẫu nhiên trong việc chia nhánh có thể khiến mô hình khó đạt được độ chính xác cao.</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54902"/>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35321" y="6238359"/>
            <a:ext cx="5227896" cy="3539681"/>
          </a:xfrm>
          <a:custGeom>
            <a:avLst/>
            <a:gdLst/>
            <a:ahLst/>
            <a:cxnLst/>
            <a:rect r="r" b="b" t="t" l="l"/>
            <a:pathLst>
              <a:path h="3539681" w="5227896">
                <a:moveTo>
                  <a:pt x="0" y="0"/>
                </a:moveTo>
                <a:lnTo>
                  <a:pt x="5227896" y="0"/>
                </a:lnTo>
                <a:lnTo>
                  <a:pt x="5227896" y="3539681"/>
                </a:lnTo>
                <a:lnTo>
                  <a:pt x="0" y="3539681"/>
                </a:lnTo>
                <a:lnTo>
                  <a:pt x="0" y="0"/>
                </a:lnTo>
                <a:close/>
              </a:path>
            </a:pathLst>
          </a:custGeom>
          <a:blipFill>
            <a:blip r:embed="rId5"/>
            <a:stretch>
              <a:fillRect l="-15637" t="0" r="-13131" b="0"/>
            </a:stretch>
          </a:blipFill>
        </p:spPr>
      </p:sp>
      <p:sp>
        <p:nvSpPr>
          <p:cNvPr name="Freeform 9" id="9"/>
          <p:cNvSpPr/>
          <p:nvPr/>
        </p:nvSpPr>
        <p:spPr>
          <a:xfrm flipH="false" flipV="false" rot="0">
            <a:off x="12031404" y="6232107"/>
            <a:ext cx="5227896" cy="3545933"/>
          </a:xfrm>
          <a:custGeom>
            <a:avLst/>
            <a:gdLst/>
            <a:ahLst/>
            <a:cxnLst/>
            <a:rect r="r" b="b" t="t" l="l"/>
            <a:pathLst>
              <a:path h="3545933" w="5227896">
                <a:moveTo>
                  <a:pt x="0" y="0"/>
                </a:moveTo>
                <a:lnTo>
                  <a:pt x="5227896" y="0"/>
                </a:lnTo>
                <a:lnTo>
                  <a:pt x="5227896" y="3545933"/>
                </a:lnTo>
                <a:lnTo>
                  <a:pt x="0" y="3545933"/>
                </a:lnTo>
                <a:lnTo>
                  <a:pt x="0" y="0"/>
                </a:lnTo>
                <a:close/>
              </a:path>
            </a:pathLst>
          </a:custGeom>
          <a:blipFill>
            <a:blip r:embed="rId6"/>
            <a:stretch>
              <a:fillRect l="0" t="-6106" r="0" b="-6106"/>
            </a:stretch>
          </a:blipFill>
        </p:spPr>
      </p:sp>
      <p:sp>
        <p:nvSpPr>
          <p:cNvPr name="Freeform 10" id="10"/>
          <p:cNvSpPr/>
          <p:nvPr/>
        </p:nvSpPr>
        <p:spPr>
          <a:xfrm flipH="false" flipV="false" rot="0">
            <a:off x="7371034" y="6238359"/>
            <a:ext cx="3545933" cy="3545933"/>
          </a:xfrm>
          <a:custGeom>
            <a:avLst/>
            <a:gdLst/>
            <a:ahLst/>
            <a:cxnLst/>
            <a:rect r="r" b="b" t="t" l="l"/>
            <a:pathLst>
              <a:path h="3545933" w="3545933">
                <a:moveTo>
                  <a:pt x="0" y="0"/>
                </a:moveTo>
                <a:lnTo>
                  <a:pt x="3545932" y="0"/>
                </a:lnTo>
                <a:lnTo>
                  <a:pt x="3545932" y="3545933"/>
                </a:lnTo>
                <a:lnTo>
                  <a:pt x="0" y="3545933"/>
                </a:lnTo>
                <a:lnTo>
                  <a:pt x="0" y="0"/>
                </a:lnTo>
                <a:close/>
              </a:path>
            </a:pathLst>
          </a:custGeom>
          <a:blipFill>
            <a:blip r:embed="rId7"/>
            <a:stretch>
              <a:fillRect l="0" t="0" r="0" b="0"/>
            </a:stretch>
          </a:blipFill>
        </p:spPr>
      </p:sp>
      <p:sp>
        <p:nvSpPr>
          <p:cNvPr name="TextBox 11" id="11"/>
          <p:cNvSpPr txBox="true"/>
          <p:nvPr/>
        </p:nvSpPr>
        <p:spPr>
          <a:xfrm rot="0">
            <a:off x="830837" y="2273648"/>
            <a:ext cx="16428463" cy="3584067"/>
          </a:xfrm>
          <a:prstGeom prst="rect">
            <a:avLst/>
          </a:prstGeom>
        </p:spPr>
        <p:txBody>
          <a:bodyPr anchor="t" rtlCol="false" tIns="0" lIns="0" bIns="0" rIns="0">
            <a:spAutoFit/>
          </a:bodyPr>
          <a:lstStyle/>
          <a:p>
            <a:pPr algn="just">
              <a:lnSpc>
                <a:spcPts val="5723"/>
              </a:lnSpc>
            </a:pPr>
            <a:r>
              <a:rPr lang="en-US" sz="3599">
                <a:solidFill>
                  <a:srgbClr val="FFFFFF"/>
                </a:solidFill>
                <a:latin typeface="Tomorrow"/>
                <a:ea typeface="Tomorrow"/>
                <a:cs typeface="Tomorrow"/>
                <a:sym typeface="Tomorrow"/>
              </a:rPr>
              <a:t>Trong thời đại cách mạng công nghiệp 4.0 ngày nay, ứng dụng của trí tuệ nhân tạo (AI) đóng vai trò quan trọng và mang lại nhiều giá trị hiệu quả trong đa dạng lĩnh vực. Trong đó, phát hiện cảm xúc từ giọng nói (Emotion Detection from Speech) là một lĩnh vực nghiên cứu đầy triển vọng trong ứng dụng trí tuệ nhân tạo vào đời sống. </a:t>
            </a:r>
          </a:p>
        </p:txBody>
      </p:sp>
      <p:sp>
        <p:nvSpPr>
          <p:cNvPr name="TextBox 12" id="12"/>
          <p:cNvSpPr txBox="true"/>
          <p:nvPr/>
        </p:nvSpPr>
        <p:spPr>
          <a:xfrm rot="0">
            <a:off x="830837" y="1217224"/>
            <a:ext cx="3930008"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Đặt vấn đề</a:t>
            </a:r>
          </a:p>
        </p:txBody>
      </p:sp>
      <p:sp>
        <p:nvSpPr>
          <p:cNvPr name="TextBox 13" id="13"/>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fast">
    <p:fade/>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TextBox 3" id="3"/>
          <p:cNvSpPr txBox="true"/>
          <p:nvPr/>
        </p:nvSpPr>
        <p:spPr>
          <a:xfrm rot="0">
            <a:off x="4024074" y="4635227"/>
            <a:ext cx="10239852" cy="1084961"/>
          </a:xfrm>
          <a:prstGeom prst="rect">
            <a:avLst/>
          </a:prstGeom>
        </p:spPr>
        <p:txBody>
          <a:bodyPr anchor="t" rtlCol="false" tIns="0" lIns="0" bIns="0" rIns="0">
            <a:spAutoFit/>
          </a:bodyPr>
          <a:lstStyle/>
          <a:p>
            <a:pPr algn="ctr">
              <a:lnSpc>
                <a:spcPts val="8362"/>
              </a:lnSpc>
              <a:spcBef>
                <a:spcPct val="0"/>
              </a:spcBef>
            </a:pPr>
            <a:r>
              <a:rPr lang="en-US" b="true" sz="7400">
                <a:solidFill>
                  <a:srgbClr val="FFFFFF"/>
                </a:solidFill>
                <a:latin typeface="Tomorrow Bold"/>
                <a:ea typeface="Tomorrow Bold"/>
                <a:cs typeface="Tomorrow Bold"/>
                <a:sym typeface="Tomorrow Bold"/>
              </a:rPr>
              <a:t>K-Nearest Neighbors</a:t>
            </a:r>
          </a:p>
        </p:txBody>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AutoShape 6" id="6"/>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7" id="7"/>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transition spd="med">
    <p:push dir="l"/>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2017418"/>
            <a:ext cx="8940606"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K-NEAREST NEIGHBORS</a:t>
            </a:r>
          </a:p>
        </p:txBody>
      </p:sp>
      <p:sp>
        <p:nvSpPr>
          <p:cNvPr name="TextBox 9" id="9"/>
          <p:cNvSpPr txBox="true"/>
          <p:nvPr/>
        </p:nvSpPr>
        <p:spPr>
          <a:xfrm rot="0">
            <a:off x="624020" y="3328440"/>
            <a:ext cx="17039960" cy="3592019"/>
          </a:xfrm>
          <a:prstGeom prst="rect">
            <a:avLst/>
          </a:prstGeom>
        </p:spPr>
        <p:txBody>
          <a:bodyPr anchor="t" rtlCol="false" tIns="0" lIns="0" bIns="0" rIns="0">
            <a:spAutoFit/>
          </a:bodyPr>
          <a:lstStyle/>
          <a:p>
            <a:pPr algn="just">
              <a:lnSpc>
                <a:spcPts val="4763"/>
              </a:lnSpc>
            </a:pPr>
            <a:r>
              <a:rPr lang="en-US" sz="3663">
                <a:solidFill>
                  <a:srgbClr val="FFFFFF"/>
                </a:solidFill>
                <a:latin typeface="Tomorrow"/>
                <a:ea typeface="Tomorrow"/>
                <a:cs typeface="Tomorrow"/>
                <a:sym typeface="Tomorrow"/>
              </a:rPr>
              <a:t>KNN </a:t>
            </a:r>
            <a:r>
              <a:rPr lang="en-US" sz="3663" i="true">
                <a:solidFill>
                  <a:srgbClr val="7ED957"/>
                </a:solidFill>
                <a:latin typeface="Tomorrow Italics"/>
                <a:ea typeface="Tomorrow Italics"/>
                <a:cs typeface="Tomorrow Italics"/>
                <a:sym typeface="Tomorrow Italics"/>
              </a:rPr>
              <a:t>(K-Nearest Neighbors)</a:t>
            </a:r>
            <a:r>
              <a:rPr lang="en-US" sz="3663" i="true">
                <a:solidFill>
                  <a:srgbClr val="FFFFFF"/>
                </a:solidFill>
                <a:latin typeface="Tomorrow Italics"/>
                <a:ea typeface="Tomorrow Italics"/>
                <a:cs typeface="Tomorrow Italics"/>
                <a:sym typeface="Tomorrow Italics"/>
              </a:rPr>
              <a:t> </a:t>
            </a:r>
            <a:r>
              <a:rPr lang="en-US" sz="3663">
                <a:solidFill>
                  <a:srgbClr val="FFFFFF"/>
                </a:solidFill>
                <a:latin typeface="Tomorrow"/>
                <a:ea typeface="Tomorrow"/>
                <a:cs typeface="Tomorrow"/>
                <a:sym typeface="Tomorrow"/>
              </a:rPr>
              <a:t>là một thuật toán học máy thuộc nhóm học không tham số </a:t>
            </a:r>
            <a:r>
              <a:rPr lang="en-US" sz="3663" i="true">
                <a:solidFill>
                  <a:srgbClr val="7ED957"/>
                </a:solidFill>
                <a:latin typeface="Tomorrow Italics"/>
                <a:ea typeface="Tomorrow Italics"/>
                <a:cs typeface="Tomorrow Italics"/>
                <a:sym typeface="Tomorrow Italics"/>
              </a:rPr>
              <a:t>(non-parametric)</a:t>
            </a:r>
            <a:r>
              <a:rPr lang="en-US" sz="3663">
                <a:solidFill>
                  <a:srgbClr val="FFFFFF"/>
                </a:solidFill>
                <a:latin typeface="Tomorrow"/>
                <a:ea typeface="Tomorrow"/>
                <a:cs typeface="Tomorrow"/>
                <a:sym typeface="Tomorrow"/>
              </a:rPr>
              <a:t>, cũng giống với các thuật toán cây quyết định, KNN được dùng để phân loại</a:t>
            </a:r>
            <a:r>
              <a:rPr lang="en-US" sz="3663">
                <a:solidFill>
                  <a:srgbClr val="7ED957"/>
                </a:solidFill>
                <a:latin typeface="Tomorrow"/>
                <a:ea typeface="Tomorrow"/>
                <a:cs typeface="Tomorrow"/>
                <a:sym typeface="Tomorrow"/>
              </a:rPr>
              <a:t> </a:t>
            </a:r>
            <a:r>
              <a:rPr lang="en-US" sz="3663" i="true">
                <a:solidFill>
                  <a:srgbClr val="7ED957"/>
                </a:solidFill>
                <a:latin typeface="Tomorrow Italics"/>
                <a:ea typeface="Tomorrow Italics"/>
                <a:cs typeface="Tomorrow Italics"/>
                <a:sym typeface="Tomorrow Italics"/>
              </a:rPr>
              <a:t>(classification)</a:t>
            </a:r>
            <a:r>
              <a:rPr lang="en-US" sz="3663">
                <a:solidFill>
                  <a:srgbClr val="FFFFFF"/>
                </a:solidFill>
                <a:latin typeface="Tomorrow"/>
                <a:ea typeface="Tomorrow"/>
                <a:cs typeface="Tomorrow"/>
                <a:sym typeface="Tomorrow"/>
              </a:rPr>
              <a:t> hoặc hồi quy </a:t>
            </a:r>
            <a:r>
              <a:rPr lang="en-US" sz="3663" i="true">
                <a:solidFill>
                  <a:srgbClr val="7ED957"/>
                </a:solidFill>
                <a:latin typeface="Tomorrow Italics"/>
                <a:ea typeface="Tomorrow Italics"/>
                <a:cs typeface="Tomorrow Italics"/>
                <a:sym typeface="Tomorrow Italics"/>
              </a:rPr>
              <a:t>(regression)</a:t>
            </a:r>
            <a:r>
              <a:rPr lang="en-US" sz="3663">
                <a:solidFill>
                  <a:srgbClr val="FFFFFF"/>
                </a:solidFill>
                <a:latin typeface="Tomorrow"/>
                <a:ea typeface="Tomorrow"/>
                <a:cs typeface="Tomorrow"/>
                <a:sym typeface="Tomorrow"/>
              </a:rPr>
              <a:t>. Trong trường hợp phân loại, thuật toán dựa trên nguyên tắc tìm K điểm lân cận gần nhất </a:t>
            </a:r>
            <a:r>
              <a:rPr lang="en-US" sz="3663" i="true">
                <a:solidFill>
                  <a:srgbClr val="7ED957"/>
                </a:solidFill>
                <a:latin typeface="Tomorrow Italics"/>
                <a:ea typeface="Tomorrow Italics"/>
                <a:cs typeface="Tomorrow Italics"/>
                <a:sym typeface="Tomorrow Italics"/>
              </a:rPr>
              <a:t>(K-nearest neighbors)</a:t>
            </a:r>
            <a:r>
              <a:rPr lang="en-US" sz="3663">
                <a:solidFill>
                  <a:srgbClr val="FFFFFF"/>
                </a:solidFill>
                <a:latin typeface="Tomorrow"/>
                <a:ea typeface="Tomorrow"/>
                <a:cs typeface="Tomorrow"/>
                <a:sym typeface="Tomorrow"/>
              </a:rPr>
              <a:t> để quyết định nhãn </a:t>
            </a:r>
            <a:r>
              <a:rPr lang="en-US" sz="3663" i="true">
                <a:solidFill>
                  <a:srgbClr val="7ED957"/>
                </a:solidFill>
                <a:latin typeface="Tomorrow Italics"/>
                <a:ea typeface="Tomorrow Italics"/>
                <a:cs typeface="Tomorrow Italics"/>
                <a:sym typeface="Tomorrow Italics"/>
              </a:rPr>
              <a:t>(class)</a:t>
            </a:r>
            <a:r>
              <a:rPr lang="en-US" sz="3663" i="true">
                <a:solidFill>
                  <a:srgbClr val="FFFFFF"/>
                </a:solidFill>
                <a:latin typeface="Tomorrow Italics"/>
                <a:ea typeface="Tomorrow Italics"/>
                <a:cs typeface="Tomorrow Italics"/>
                <a:sym typeface="Tomorrow Italics"/>
              </a:rPr>
              <a:t> </a:t>
            </a:r>
            <a:r>
              <a:rPr lang="en-US" sz="3663">
                <a:solidFill>
                  <a:srgbClr val="FFFFFF"/>
                </a:solidFill>
                <a:latin typeface="Tomorrow"/>
                <a:ea typeface="Tomorrow"/>
                <a:cs typeface="Tomorrow"/>
                <a:sym typeface="Tomorrow"/>
              </a:rPr>
              <a:t>của đối tượng cần dự đoán.</a:t>
            </a:r>
          </a:p>
        </p:txBody>
      </p:sp>
    </p:spTree>
  </p:cSld>
  <p:clrMapOvr>
    <a:masterClrMapping/>
  </p:clrMapOvr>
  <p:transition spd="slow">
    <p:push dir="u"/>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343479" y="2597480"/>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grpSp>
        <p:nvGrpSpPr>
          <p:cNvPr name="Group 7" id="7"/>
          <p:cNvGrpSpPr/>
          <p:nvPr/>
        </p:nvGrpSpPr>
        <p:grpSpPr>
          <a:xfrm rot="0">
            <a:off x="11196240" y="3103852"/>
            <a:ext cx="6037559" cy="4554315"/>
            <a:chOff x="0" y="0"/>
            <a:chExt cx="8050079" cy="6072419"/>
          </a:xfrm>
        </p:grpSpPr>
        <p:grpSp>
          <p:nvGrpSpPr>
            <p:cNvPr name="Group 8" id="8"/>
            <p:cNvGrpSpPr/>
            <p:nvPr/>
          </p:nvGrpSpPr>
          <p:grpSpPr>
            <a:xfrm rot="0">
              <a:off x="2187039" y="2435317"/>
              <a:ext cx="813455" cy="775324"/>
              <a:chOff x="0" y="0"/>
              <a:chExt cx="812800" cy="774700"/>
            </a:xfrm>
          </p:grpSpPr>
          <p:sp>
            <p:nvSpPr>
              <p:cNvPr name="Freeform 9" id="9"/>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10" id="10"/>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64793" y="1840885"/>
              <a:ext cx="813455" cy="775324"/>
              <a:chOff x="0" y="0"/>
              <a:chExt cx="812800" cy="774700"/>
            </a:xfrm>
          </p:grpSpPr>
          <p:sp>
            <p:nvSpPr>
              <p:cNvPr name="Freeform 12" id="12"/>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13" id="13"/>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78248" y="1267478"/>
              <a:ext cx="813455" cy="775324"/>
              <a:chOff x="0" y="0"/>
              <a:chExt cx="812800" cy="774700"/>
            </a:xfrm>
          </p:grpSpPr>
          <p:sp>
            <p:nvSpPr>
              <p:cNvPr name="Freeform 15" id="15"/>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16" id="16"/>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156008" y="775324"/>
              <a:ext cx="813455" cy="775324"/>
              <a:chOff x="0" y="0"/>
              <a:chExt cx="812800" cy="774700"/>
            </a:xfrm>
          </p:grpSpPr>
          <p:sp>
            <p:nvSpPr>
              <p:cNvPr name="Freeform 18" id="18"/>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19" id="19"/>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98850" y="180359"/>
              <a:ext cx="813455" cy="775324"/>
              <a:chOff x="0" y="0"/>
              <a:chExt cx="812800" cy="774700"/>
            </a:xfrm>
          </p:grpSpPr>
          <p:sp>
            <p:nvSpPr>
              <p:cNvPr name="Freeform 21" id="21"/>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22" id="22"/>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0" y="1065560"/>
              <a:ext cx="813455" cy="775324"/>
              <a:chOff x="0" y="0"/>
              <a:chExt cx="812800" cy="774700"/>
            </a:xfrm>
          </p:grpSpPr>
          <p:sp>
            <p:nvSpPr>
              <p:cNvPr name="Freeform 24" id="24"/>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25" id="25"/>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85395" y="0"/>
              <a:ext cx="813455" cy="775324"/>
              <a:chOff x="0" y="0"/>
              <a:chExt cx="812800" cy="774700"/>
            </a:xfrm>
          </p:grpSpPr>
          <p:sp>
            <p:nvSpPr>
              <p:cNvPr name="Freeform 27" id="2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28" id="28"/>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2891703" y="4099642"/>
              <a:ext cx="878158" cy="763200"/>
            </a:xfrm>
            <a:custGeom>
              <a:avLst/>
              <a:gdLst/>
              <a:ahLst/>
              <a:cxnLst/>
              <a:rect r="r" b="b" t="t" l="l"/>
              <a:pathLst>
                <a:path h="763200" w="878158">
                  <a:moveTo>
                    <a:pt x="0" y="0"/>
                  </a:moveTo>
                  <a:lnTo>
                    <a:pt x="878159" y="0"/>
                  </a:lnTo>
                  <a:lnTo>
                    <a:pt x="878159"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3969463" y="3438144"/>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4281790" y="4927620"/>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6139094" y="3819744"/>
              <a:ext cx="878158" cy="763200"/>
            </a:xfrm>
            <a:custGeom>
              <a:avLst/>
              <a:gdLst/>
              <a:ahLst/>
              <a:cxnLst/>
              <a:rect r="r" b="b" t="t" l="l"/>
              <a:pathLst>
                <a:path h="763200" w="878158">
                  <a:moveTo>
                    <a:pt x="0" y="0"/>
                  </a:moveTo>
                  <a:lnTo>
                    <a:pt x="878159" y="0"/>
                  </a:lnTo>
                  <a:lnTo>
                    <a:pt x="878159"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7171920" y="3819744"/>
              <a:ext cx="878158" cy="763200"/>
            </a:xfrm>
            <a:custGeom>
              <a:avLst/>
              <a:gdLst/>
              <a:ahLst/>
              <a:cxnLst/>
              <a:rect r="r" b="b" t="t" l="l"/>
              <a:pathLst>
                <a:path h="763200" w="878158">
                  <a:moveTo>
                    <a:pt x="0" y="0"/>
                  </a:moveTo>
                  <a:lnTo>
                    <a:pt x="878159" y="0"/>
                  </a:lnTo>
                  <a:lnTo>
                    <a:pt x="878159"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5653231" y="4663811"/>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6367084" y="5309220"/>
              <a:ext cx="878158" cy="763200"/>
            </a:xfrm>
            <a:custGeom>
              <a:avLst/>
              <a:gdLst/>
              <a:ahLst/>
              <a:cxnLst/>
              <a:rect r="r" b="b" t="t" l="l"/>
              <a:pathLst>
                <a:path h="763200" w="878158">
                  <a:moveTo>
                    <a:pt x="0" y="0"/>
                  </a:moveTo>
                  <a:lnTo>
                    <a:pt x="878158" y="0"/>
                  </a:lnTo>
                  <a:lnTo>
                    <a:pt x="878158"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7171920" y="4663811"/>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37" id="3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38" id="38"/>
          <p:cNvSpPr txBox="true"/>
          <p:nvPr/>
        </p:nvSpPr>
        <p:spPr>
          <a:xfrm rot="0">
            <a:off x="-127578" y="1580083"/>
            <a:ext cx="8040252" cy="1017397"/>
          </a:xfrm>
          <a:prstGeom prst="rect">
            <a:avLst/>
          </a:prstGeom>
        </p:spPr>
        <p:txBody>
          <a:bodyPr anchor="t" rtlCol="false" tIns="0" lIns="0" bIns="0" rIns="0">
            <a:spAutoFit/>
          </a:bodyPr>
          <a:lstStyle/>
          <a:p>
            <a:pPr algn="just" marL="1597661" indent="-798830" lvl="1">
              <a:lnSpc>
                <a:spcPts val="7844"/>
              </a:lnSpc>
              <a:buAutoNum type="arabicPeriod" startAt="1"/>
            </a:pPr>
            <a:r>
              <a:rPr lang="en-US" sz="7400">
                <a:solidFill>
                  <a:srgbClr val="FFFFFF"/>
                </a:solidFill>
                <a:latin typeface="Anton"/>
                <a:ea typeface="Anton"/>
                <a:cs typeface="Anton"/>
                <a:sym typeface="Anton"/>
              </a:rPr>
              <a:t>CẤU TRÚC CƠ BẢN</a:t>
            </a:r>
          </a:p>
        </p:txBody>
      </p:sp>
      <p:sp>
        <p:nvSpPr>
          <p:cNvPr name="TextBox 39" id="39"/>
          <p:cNvSpPr txBox="true"/>
          <p:nvPr/>
        </p:nvSpPr>
        <p:spPr>
          <a:xfrm rot="0">
            <a:off x="835321" y="2816207"/>
            <a:ext cx="7835222" cy="4967238"/>
          </a:xfrm>
          <a:prstGeom prst="rect">
            <a:avLst/>
          </a:prstGeom>
        </p:spPr>
        <p:txBody>
          <a:bodyPr anchor="t" rtlCol="false" tIns="0" lIns="0" bIns="0" rIns="0">
            <a:spAutoFit/>
          </a:bodyPr>
          <a:lstStyle/>
          <a:p>
            <a:pPr algn="just">
              <a:lnSpc>
                <a:spcPts val="4392"/>
              </a:lnSpc>
            </a:pPr>
            <a:r>
              <a:rPr lang="en-US" sz="3378">
                <a:solidFill>
                  <a:srgbClr val="FFFFFF"/>
                </a:solidFill>
                <a:latin typeface="Tomorrow"/>
                <a:ea typeface="Tomorrow"/>
                <a:cs typeface="Tomorrow"/>
                <a:sym typeface="Tomorrow"/>
              </a:rPr>
              <a:t>Thuật toán KNN cho rằng các dữ liệu tương tự nhau là các điểm được đặt gần nhau trong một không gian. Từ đó, để dự đoán nhãn hoặc giá trị của một điểm mới, ta sẽ tìm kiếm K điểm lân cận gần nhất </a:t>
            </a:r>
            <a:r>
              <a:rPr lang="en-US" sz="3378">
                <a:solidFill>
                  <a:srgbClr val="7ED957"/>
                </a:solidFill>
                <a:latin typeface="Tomorrow"/>
                <a:ea typeface="Tomorrow"/>
                <a:cs typeface="Tomorrow"/>
                <a:sym typeface="Tomorrow"/>
              </a:rPr>
              <a:t>(hàng xóm)</a:t>
            </a:r>
            <a:r>
              <a:rPr lang="en-US" sz="3378">
                <a:solidFill>
                  <a:srgbClr val="FFFFFF"/>
                </a:solidFill>
                <a:latin typeface="Tomorrow"/>
                <a:ea typeface="Tomorrow"/>
                <a:cs typeface="Tomorrow"/>
                <a:sym typeface="Tomorrow"/>
              </a:rPr>
              <a:t> so với điểm mà ta muốn tìm. Cuối cùng đưa ra dự đoán dựa trên nhãn hoặc giá trị của những điểm lân cận đó.</a:t>
            </a:r>
          </a:p>
        </p:txBody>
      </p:sp>
      <p:grpSp>
        <p:nvGrpSpPr>
          <p:cNvPr name="Group 40" id="40"/>
          <p:cNvGrpSpPr/>
          <p:nvPr/>
        </p:nvGrpSpPr>
        <p:grpSpPr>
          <a:xfrm rot="0">
            <a:off x="9489647" y="1850729"/>
            <a:ext cx="7769653" cy="7484304"/>
            <a:chOff x="0" y="0"/>
            <a:chExt cx="10359537" cy="9979072"/>
          </a:xfrm>
        </p:grpSpPr>
        <p:sp>
          <p:nvSpPr>
            <p:cNvPr name="AutoShape 41" id="41"/>
            <p:cNvSpPr/>
            <p:nvPr/>
          </p:nvSpPr>
          <p:spPr>
            <a:xfrm flipV="true">
              <a:off x="1984994" y="0"/>
              <a:ext cx="0" cy="8987620"/>
            </a:xfrm>
            <a:prstGeom prst="line">
              <a:avLst/>
            </a:prstGeom>
            <a:ln cap="flat" w="76200">
              <a:solidFill>
                <a:srgbClr val="FFFFFF"/>
              </a:solidFill>
              <a:prstDash val="solid"/>
              <a:headEnd type="none" len="sm" w="sm"/>
              <a:tailEnd type="triangle" len="med" w="lg"/>
            </a:ln>
          </p:spPr>
        </p:sp>
        <p:sp>
          <p:nvSpPr>
            <p:cNvPr name="AutoShape 42" id="42"/>
            <p:cNvSpPr/>
            <p:nvPr/>
          </p:nvSpPr>
          <p:spPr>
            <a:xfrm>
              <a:off x="1371918" y="8252717"/>
              <a:ext cx="8987620" cy="0"/>
            </a:xfrm>
            <a:prstGeom prst="line">
              <a:avLst/>
            </a:prstGeom>
            <a:ln cap="flat" w="76200">
              <a:solidFill>
                <a:srgbClr val="FFFFFF"/>
              </a:solidFill>
              <a:prstDash val="solid"/>
              <a:headEnd type="none" len="sm" w="sm"/>
              <a:tailEnd type="triangle" len="med" w="lg"/>
            </a:ln>
          </p:spPr>
        </p:sp>
        <p:sp>
          <p:nvSpPr>
            <p:cNvPr name="TextBox 43" id="43"/>
            <p:cNvSpPr txBox="true"/>
            <p:nvPr/>
          </p:nvSpPr>
          <p:spPr>
            <a:xfrm rot="0">
              <a:off x="8606990" y="8669696"/>
              <a:ext cx="1371441" cy="578697"/>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Tomorrow"/>
                  <a:ea typeface="Tomorrow"/>
                  <a:cs typeface="Tomorrow"/>
                  <a:sym typeface="Tomorrow"/>
                </a:rPr>
                <a:t>X-Axis</a:t>
              </a:r>
            </a:p>
          </p:txBody>
        </p:sp>
        <p:sp>
          <p:nvSpPr>
            <p:cNvPr name="TextBox 44" id="44"/>
            <p:cNvSpPr txBox="true"/>
            <p:nvPr/>
          </p:nvSpPr>
          <p:spPr>
            <a:xfrm rot="0">
              <a:off x="0" y="2001343"/>
              <a:ext cx="1371918" cy="578697"/>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Tomorrow"/>
                  <a:ea typeface="Tomorrow"/>
                  <a:cs typeface="Tomorrow"/>
                  <a:sym typeface="Tomorrow"/>
                </a:rPr>
                <a:t>Y-Axis</a:t>
              </a:r>
            </a:p>
          </p:txBody>
        </p:sp>
        <p:sp>
          <p:nvSpPr>
            <p:cNvPr name="TextBox 45" id="45"/>
            <p:cNvSpPr txBox="true"/>
            <p:nvPr/>
          </p:nvSpPr>
          <p:spPr>
            <a:xfrm rot="0">
              <a:off x="3024499" y="8516242"/>
              <a:ext cx="2406968" cy="707603"/>
            </a:xfrm>
            <a:prstGeom prst="rect">
              <a:avLst/>
            </a:prstGeom>
          </p:spPr>
          <p:txBody>
            <a:bodyPr anchor="t" rtlCol="false" tIns="0" lIns="0" bIns="0" rIns="0">
              <a:spAutoFit/>
            </a:bodyPr>
            <a:lstStyle/>
            <a:p>
              <a:pPr algn="ctr">
                <a:lnSpc>
                  <a:spcPts val="4479"/>
                </a:lnSpc>
                <a:spcBef>
                  <a:spcPct val="0"/>
                </a:spcBef>
              </a:pPr>
              <a:r>
                <a:rPr lang="en-US" b="true" sz="3199">
                  <a:solidFill>
                    <a:srgbClr val="FF2020"/>
                  </a:solidFill>
                  <a:latin typeface="Tomorrow Bold"/>
                  <a:ea typeface="Tomorrow Bold"/>
                  <a:cs typeface="Tomorrow Bold"/>
                  <a:sym typeface="Tomorrow Bold"/>
                </a:rPr>
                <a:t>CLASS A</a:t>
              </a:r>
            </a:p>
          </p:txBody>
        </p:sp>
        <p:sp>
          <p:nvSpPr>
            <p:cNvPr name="TextBox 46" id="46"/>
            <p:cNvSpPr txBox="true"/>
            <p:nvPr/>
          </p:nvSpPr>
          <p:spPr>
            <a:xfrm rot="0">
              <a:off x="3085976" y="9271470"/>
              <a:ext cx="2412841" cy="707603"/>
            </a:xfrm>
            <a:prstGeom prst="rect">
              <a:avLst/>
            </a:prstGeom>
          </p:spPr>
          <p:txBody>
            <a:bodyPr anchor="t" rtlCol="false" tIns="0" lIns="0" bIns="0" rIns="0">
              <a:spAutoFit/>
            </a:bodyPr>
            <a:lstStyle/>
            <a:p>
              <a:pPr algn="ctr">
                <a:lnSpc>
                  <a:spcPts val="4479"/>
                </a:lnSpc>
                <a:spcBef>
                  <a:spcPct val="0"/>
                </a:spcBef>
              </a:pPr>
              <a:r>
                <a:rPr lang="en-US" b="true" sz="3199">
                  <a:solidFill>
                    <a:srgbClr val="40DA4F"/>
                  </a:solidFill>
                  <a:latin typeface="Tomorrow Bold"/>
                  <a:ea typeface="Tomorrow Bold"/>
                  <a:cs typeface="Tomorrow Bold"/>
                  <a:sym typeface="Tomorrow Bold"/>
                </a:rPr>
                <a:t>CLASS B</a:t>
              </a:r>
            </a:p>
          </p:txBody>
        </p:sp>
      </p:grpSp>
      <p:grpSp>
        <p:nvGrpSpPr>
          <p:cNvPr name="Group 47" id="47"/>
          <p:cNvGrpSpPr/>
          <p:nvPr/>
        </p:nvGrpSpPr>
        <p:grpSpPr>
          <a:xfrm rot="0">
            <a:off x="13757192" y="2712692"/>
            <a:ext cx="3186691" cy="2771957"/>
            <a:chOff x="0" y="0"/>
            <a:chExt cx="4248921" cy="3695943"/>
          </a:xfrm>
        </p:grpSpPr>
        <p:grpSp>
          <p:nvGrpSpPr>
            <p:cNvPr name="Group 48" id="48"/>
            <p:cNvGrpSpPr/>
            <p:nvPr/>
          </p:nvGrpSpPr>
          <p:grpSpPr>
            <a:xfrm rot="0">
              <a:off x="0" y="2956864"/>
              <a:ext cx="781715" cy="687643"/>
              <a:chOff x="0" y="0"/>
              <a:chExt cx="154413" cy="135831"/>
            </a:xfrm>
          </p:grpSpPr>
          <p:sp>
            <p:nvSpPr>
              <p:cNvPr name="Freeform 49" id="49"/>
              <p:cNvSpPr/>
              <p:nvPr/>
            </p:nvSpPr>
            <p:spPr>
              <a:xfrm flipH="false" flipV="false" rot="0">
                <a:off x="0" y="0"/>
                <a:ext cx="154413" cy="135831"/>
              </a:xfrm>
              <a:custGeom>
                <a:avLst/>
                <a:gdLst/>
                <a:ahLst/>
                <a:cxnLst/>
                <a:rect r="r" b="b" t="t" l="l"/>
                <a:pathLst>
                  <a:path h="135831" w="154413">
                    <a:moveTo>
                      <a:pt x="0" y="0"/>
                    </a:moveTo>
                    <a:lnTo>
                      <a:pt x="154413" y="0"/>
                    </a:lnTo>
                    <a:lnTo>
                      <a:pt x="154413" y="135831"/>
                    </a:lnTo>
                    <a:lnTo>
                      <a:pt x="0" y="135831"/>
                    </a:lnTo>
                    <a:close/>
                  </a:path>
                </a:pathLst>
              </a:custGeom>
              <a:solidFill>
                <a:srgbClr val="FFFA00"/>
              </a:solidFill>
            </p:spPr>
          </p:sp>
          <p:sp>
            <p:nvSpPr>
              <p:cNvPr name="TextBox 50" id="50"/>
              <p:cNvSpPr txBox="true"/>
              <p:nvPr/>
            </p:nvSpPr>
            <p:spPr>
              <a:xfrm>
                <a:off x="0" y="-47625"/>
                <a:ext cx="154413" cy="183456"/>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209724" y="3041892"/>
              <a:ext cx="362267" cy="654051"/>
            </a:xfrm>
            <a:prstGeom prst="rect">
              <a:avLst/>
            </a:prstGeom>
          </p:spPr>
          <p:txBody>
            <a:bodyPr anchor="t" rtlCol="false" tIns="0" lIns="0" bIns="0" rIns="0">
              <a:spAutoFit/>
            </a:bodyPr>
            <a:lstStyle/>
            <a:p>
              <a:pPr algn="ctr">
                <a:lnSpc>
                  <a:spcPts val="4199"/>
                </a:lnSpc>
                <a:spcBef>
                  <a:spcPct val="0"/>
                </a:spcBef>
              </a:pPr>
              <a:r>
                <a:rPr lang="en-US" sz="2999">
                  <a:solidFill>
                    <a:srgbClr val="070404"/>
                  </a:solidFill>
                  <a:latin typeface="Mokoto"/>
                  <a:ea typeface="Mokoto"/>
                  <a:cs typeface="Mokoto"/>
                  <a:sym typeface="Mokoto"/>
                </a:rPr>
                <a:t>?</a:t>
              </a:r>
            </a:p>
          </p:txBody>
        </p:sp>
        <p:sp>
          <p:nvSpPr>
            <p:cNvPr name="AutoShape 52" id="52"/>
            <p:cNvSpPr/>
            <p:nvPr/>
          </p:nvSpPr>
          <p:spPr>
            <a:xfrm flipH="true">
              <a:off x="746455" y="1089569"/>
              <a:ext cx="1931252" cy="1867295"/>
            </a:xfrm>
            <a:prstGeom prst="line">
              <a:avLst/>
            </a:prstGeom>
            <a:ln cap="flat" w="50800">
              <a:solidFill>
                <a:srgbClr val="FFFFFF"/>
              </a:solidFill>
              <a:prstDash val="solid"/>
              <a:headEnd type="none" len="sm" w="sm"/>
              <a:tailEnd type="triangle" len="med" w="lg"/>
            </a:ln>
          </p:spPr>
        </p:sp>
        <p:sp>
          <p:nvSpPr>
            <p:cNvPr name="TextBox 53" id="53"/>
            <p:cNvSpPr txBox="true"/>
            <p:nvPr/>
          </p:nvSpPr>
          <p:spPr>
            <a:xfrm rot="0">
              <a:off x="1584938" y="-57150"/>
              <a:ext cx="2663984" cy="578697"/>
            </a:xfrm>
            <a:prstGeom prst="rect">
              <a:avLst/>
            </a:prstGeom>
          </p:spPr>
          <p:txBody>
            <a:bodyPr anchor="t" rtlCol="false" tIns="0" lIns="0" bIns="0" rIns="0">
              <a:spAutoFit/>
            </a:bodyPr>
            <a:lstStyle/>
            <a:p>
              <a:pPr algn="ctr">
                <a:lnSpc>
                  <a:spcPts val="3639"/>
                </a:lnSpc>
                <a:spcBef>
                  <a:spcPct val="0"/>
                </a:spcBef>
              </a:pPr>
              <a:r>
                <a:rPr lang="en-US" sz="2599">
                  <a:solidFill>
                    <a:srgbClr val="FDFB52"/>
                  </a:solidFill>
                  <a:latin typeface="Tomorrow"/>
                  <a:ea typeface="Tomorrow"/>
                  <a:cs typeface="Tomorrow"/>
                  <a:sym typeface="Tomorrow"/>
                </a:rPr>
                <a:t>New Sample</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343479" y="2597480"/>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AutoShape 7" id="7"/>
          <p:cNvSpPr/>
          <p:nvPr/>
        </p:nvSpPr>
        <p:spPr>
          <a:xfrm flipV="true">
            <a:off x="10978393" y="1850729"/>
            <a:ext cx="0" cy="6740715"/>
          </a:xfrm>
          <a:prstGeom prst="line">
            <a:avLst/>
          </a:prstGeom>
          <a:ln cap="flat" w="57150">
            <a:solidFill>
              <a:srgbClr val="FFFFFF"/>
            </a:solidFill>
            <a:prstDash val="solid"/>
            <a:headEnd type="none" len="sm" w="sm"/>
            <a:tailEnd type="triangle" len="med" w="lg"/>
          </a:ln>
        </p:spPr>
      </p:sp>
      <p:sp>
        <p:nvSpPr>
          <p:cNvPr name="AutoShape 8" id="8"/>
          <p:cNvSpPr/>
          <p:nvPr/>
        </p:nvSpPr>
        <p:spPr>
          <a:xfrm>
            <a:off x="10518585" y="8040267"/>
            <a:ext cx="6740715" cy="0"/>
          </a:xfrm>
          <a:prstGeom prst="line">
            <a:avLst/>
          </a:prstGeom>
          <a:ln cap="flat" w="57150">
            <a:solidFill>
              <a:srgbClr val="FFFFFF"/>
            </a:solidFill>
            <a:prstDash val="solid"/>
            <a:headEnd type="none" len="sm" w="sm"/>
            <a:tailEnd type="triangle" len="med" w="lg"/>
          </a:ln>
        </p:spPr>
      </p:sp>
      <p:grpSp>
        <p:nvGrpSpPr>
          <p:cNvPr name="Group 9" id="9"/>
          <p:cNvGrpSpPr/>
          <p:nvPr/>
        </p:nvGrpSpPr>
        <p:grpSpPr>
          <a:xfrm rot="0">
            <a:off x="11196240" y="3103852"/>
            <a:ext cx="6037559" cy="4554315"/>
            <a:chOff x="0" y="0"/>
            <a:chExt cx="8050079" cy="6072419"/>
          </a:xfrm>
        </p:grpSpPr>
        <p:grpSp>
          <p:nvGrpSpPr>
            <p:cNvPr name="Group 10" id="10"/>
            <p:cNvGrpSpPr/>
            <p:nvPr/>
          </p:nvGrpSpPr>
          <p:grpSpPr>
            <a:xfrm rot="0">
              <a:off x="2187039" y="2435317"/>
              <a:ext cx="813455" cy="775324"/>
              <a:chOff x="0" y="0"/>
              <a:chExt cx="812800" cy="774700"/>
            </a:xfrm>
          </p:grpSpPr>
          <p:sp>
            <p:nvSpPr>
              <p:cNvPr name="Freeform 11" id="11"/>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12" id="12"/>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64793" y="1840885"/>
              <a:ext cx="813455" cy="775324"/>
              <a:chOff x="0" y="0"/>
              <a:chExt cx="812800" cy="774700"/>
            </a:xfrm>
          </p:grpSpPr>
          <p:sp>
            <p:nvSpPr>
              <p:cNvPr name="Freeform 14" id="14"/>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15" id="15"/>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2078248" y="1267478"/>
              <a:ext cx="813455" cy="775324"/>
              <a:chOff x="0" y="0"/>
              <a:chExt cx="812800" cy="774700"/>
            </a:xfrm>
          </p:grpSpPr>
          <p:sp>
            <p:nvSpPr>
              <p:cNvPr name="Freeform 17" id="1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18" id="18"/>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3156008" y="775324"/>
              <a:ext cx="813455" cy="775324"/>
              <a:chOff x="0" y="0"/>
              <a:chExt cx="812800" cy="774700"/>
            </a:xfrm>
          </p:grpSpPr>
          <p:sp>
            <p:nvSpPr>
              <p:cNvPr name="Freeform 20" id="20"/>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21" id="21"/>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98850" y="180359"/>
              <a:ext cx="813455" cy="775324"/>
              <a:chOff x="0" y="0"/>
              <a:chExt cx="812800" cy="774700"/>
            </a:xfrm>
          </p:grpSpPr>
          <p:sp>
            <p:nvSpPr>
              <p:cNvPr name="Freeform 23" id="23"/>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24" id="24"/>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0" y="1065560"/>
              <a:ext cx="813455" cy="775324"/>
              <a:chOff x="0" y="0"/>
              <a:chExt cx="812800" cy="774700"/>
            </a:xfrm>
          </p:grpSpPr>
          <p:sp>
            <p:nvSpPr>
              <p:cNvPr name="Freeform 26" id="26"/>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27" id="27"/>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85395" y="0"/>
              <a:ext cx="813455" cy="775324"/>
              <a:chOff x="0" y="0"/>
              <a:chExt cx="812800" cy="774700"/>
            </a:xfrm>
          </p:grpSpPr>
          <p:sp>
            <p:nvSpPr>
              <p:cNvPr name="Freeform 29" id="29"/>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30" id="30"/>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2891703" y="4099642"/>
              <a:ext cx="878158" cy="763200"/>
            </a:xfrm>
            <a:custGeom>
              <a:avLst/>
              <a:gdLst/>
              <a:ahLst/>
              <a:cxnLst/>
              <a:rect r="r" b="b" t="t" l="l"/>
              <a:pathLst>
                <a:path h="763200" w="878158">
                  <a:moveTo>
                    <a:pt x="0" y="0"/>
                  </a:moveTo>
                  <a:lnTo>
                    <a:pt x="878159" y="0"/>
                  </a:lnTo>
                  <a:lnTo>
                    <a:pt x="878159"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3969463" y="3438144"/>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4281790" y="4927620"/>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6139094" y="3819744"/>
              <a:ext cx="878158" cy="763200"/>
            </a:xfrm>
            <a:custGeom>
              <a:avLst/>
              <a:gdLst/>
              <a:ahLst/>
              <a:cxnLst/>
              <a:rect r="r" b="b" t="t" l="l"/>
              <a:pathLst>
                <a:path h="763200" w="878158">
                  <a:moveTo>
                    <a:pt x="0" y="0"/>
                  </a:moveTo>
                  <a:lnTo>
                    <a:pt x="878159" y="0"/>
                  </a:lnTo>
                  <a:lnTo>
                    <a:pt x="878159"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7171920" y="3819744"/>
              <a:ext cx="878158" cy="763200"/>
            </a:xfrm>
            <a:custGeom>
              <a:avLst/>
              <a:gdLst/>
              <a:ahLst/>
              <a:cxnLst/>
              <a:rect r="r" b="b" t="t" l="l"/>
              <a:pathLst>
                <a:path h="763200" w="878158">
                  <a:moveTo>
                    <a:pt x="0" y="0"/>
                  </a:moveTo>
                  <a:lnTo>
                    <a:pt x="878159" y="0"/>
                  </a:lnTo>
                  <a:lnTo>
                    <a:pt x="878159"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5653231" y="4663811"/>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6367084" y="5309220"/>
              <a:ext cx="878158" cy="763200"/>
            </a:xfrm>
            <a:custGeom>
              <a:avLst/>
              <a:gdLst/>
              <a:ahLst/>
              <a:cxnLst/>
              <a:rect r="r" b="b" t="t" l="l"/>
              <a:pathLst>
                <a:path h="763200" w="878158">
                  <a:moveTo>
                    <a:pt x="0" y="0"/>
                  </a:moveTo>
                  <a:lnTo>
                    <a:pt x="878158" y="0"/>
                  </a:lnTo>
                  <a:lnTo>
                    <a:pt x="878158"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8" id="38"/>
            <p:cNvSpPr/>
            <p:nvPr/>
          </p:nvSpPr>
          <p:spPr>
            <a:xfrm flipH="false" flipV="false" rot="0">
              <a:off x="7171920" y="4663811"/>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39" id="39"/>
          <p:cNvSpPr/>
          <p:nvPr/>
        </p:nvSpPr>
        <p:spPr>
          <a:xfrm flipH="false" flipV="false" rot="0">
            <a:off x="12555469" y="4484516"/>
            <a:ext cx="2601251" cy="2601251"/>
          </a:xfrm>
          <a:custGeom>
            <a:avLst/>
            <a:gdLst/>
            <a:ahLst/>
            <a:cxnLst/>
            <a:rect r="r" b="b" t="t" l="l"/>
            <a:pathLst>
              <a:path h="2601251" w="2601251">
                <a:moveTo>
                  <a:pt x="0" y="0"/>
                </a:moveTo>
                <a:lnTo>
                  <a:pt x="2601251" y="0"/>
                </a:lnTo>
                <a:lnTo>
                  <a:pt x="2601251" y="2601251"/>
                </a:lnTo>
                <a:lnTo>
                  <a:pt x="0" y="26012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0" id="4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41" id="41"/>
          <p:cNvSpPr txBox="true"/>
          <p:nvPr/>
        </p:nvSpPr>
        <p:spPr>
          <a:xfrm rot="0">
            <a:off x="-127578" y="1580083"/>
            <a:ext cx="8040252" cy="1017397"/>
          </a:xfrm>
          <a:prstGeom prst="rect">
            <a:avLst/>
          </a:prstGeom>
        </p:spPr>
        <p:txBody>
          <a:bodyPr anchor="t" rtlCol="false" tIns="0" lIns="0" bIns="0" rIns="0">
            <a:spAutoFit/>
          </a:bodyPr>
          <a:lstStyle/>
          <a:p>
            <a:pPr algn="just" marL="1597661" indent="-798830" lvl="1">
              <a:lnSpc>
                <a:spcPts val="7844"/>
              </a:lnSpc>
              <a:buAutoNum type="arabicPeriod" startAt="1"/>
            </a:pPr>
            <a:r>
              <a:rPr lang="en-US" sz="7400">
                <a:solidFill>
                  <a:srgbClr val="FFFFFF"/>
                </a:solidFill>
                <a:latin typeface="Anton"/>
                <a:ea typeface="Anton"/>
                <a:cs typeface="Anton"/>
                <a:sym typeface="Anton"/>
              </a:rPr>
              <a:t>CẤU TRÚC CƠ BẢN</a:t>
            </a:r>
          </a:p>
        </p:txBody>
      </p:sp>
      <p:sp>
        <p:nvSpPr>
          <p:cNvPr name="TextBox 42" id="42"/>
          <p:cNvSpPr txBox="true"/>
          <p:nvPr/>
        </p:nvSpPr>
        <p:spPr>
          <a:xfrm rot="0">
            <a:off x="835321" y="2816207"/>
            <a:ext cx="7835222" cy="4967238"/>
          </a:xfrm>
          <a:prstGeom prst="rect">
            <a:avLst/>
          </a:prstGeom>
        </p:spPr>
        <p:txBody>
          <a:bodyPr anchor="t" rtlCol="false" tIns="0" lIns="0" bIns="0" rIns="0">
            <a:spAutoFit/>
          </a:bodyPr>
          <a:lstStyle/>
          <a:p>
            <a:pPr algn="just">
              <a:lnSpc>
                <a:spcPts val="4392"/>
              </a:lnSpc>
            </a:pPr>
            <a:r>
              <a:rPr lang="en-US" sz="3378">
                <a:solidFill>
                  <a:srgbClr val="FFFFFF"/>
                </a:solidFill>
                <a:latin typeface="Tomorrow"/>
                <a:ea typeface="Tomorrow"/>
                <a:cs typeface="Tomorrow"/>
                <a:sym typeface="Tomorrow"/>
              </a:rPr>
              <a:t>Thuật toán KNN cho rằng các dữ liệu tương tự nhau là các điểm được đặt gần nhau trong một không gian. Từ đó, để dự đoán nhãn hoặc giá trị của một điểm mới, ta sẽ tìm kiếm K điểm lân cận gần nhất </a:t>
            </a:r>
            <a:r>
              <a:rPr lang="en-US" sz="3378">
                <a:solidFill>
                  <a:srgbClr val="7ED957"/>
                </a:solidFill>
                <a:latin typeface="Tomorrow"/>
                <a:ea typeface="Tomorrow"/>
                <a:cs typeface="Tomorrow"/>
                <a:sym typeface="Tomorrow"/>
              </a:rPr>
              <a:t>(hàng xóm)</a:t>
            </a:r>
            <a:r>
              <a:rPr lang="en-US" sz="3378">
                <a:solidFill>
                  <a:srgbClr val="FFFFFF"/>
                </a:solidFill>
                <a:latin typeface="Tomorrow"/>
                <a:ea typeface="Tomorrow"/>
                <a:cs typeface="Tomorrow"/>
                <a:sym typeface="Tomorrow"/>
              </a:rPr>
              <a:t> so với điểm mà ta muốn tìm. Cuối cùng đưa ra dự đoán dựa trên nhãn hoặc giá trị của những điểm lân cận đó.</a:t>
            </a:r>
          </a:p>
        </p:txBody>
      </p:sp>
      <p:sp>
        <p:nvSpPr>
          <p:cNvPr name="TextBox 43" id="43"/>
          <p:cNvSpPr txBox="true"/>
          <p:nvPr/>
        </p:nvSpPr>
        <p:spPr>
          <a:xfrm rot="0">
            <a:off x="15944890" y="8338714"/>
            <a:ext cx="1028581"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Tomorrow"/>
                <a:ea typeface="Tomorrow"/>
                <a:cs typeface="Tomorrow"/>
                <a:sym typeface="Tomorrow"/>
              </a:rPr>
              <a:t>X-Axis</a:t>
            </a:r>
          </a:p>
        </p:txBody>
      </p:sp>
      <p:sp>
        <p:nvSpPr>
          <p:cNvPr name="TextBox 44" id="44"/>
          <p:cNvSpPr txBox="true"/>
          <p:nvPr/>
        </p:nvSpPr>
        <p:spPr>
          <a:xfrm rot="0">
            <a:off x="9489647" y="3337449"/>
            <a:ext cx="1028938"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Tomorrow"/>
                <a:ea typeface="Tomorrow"/>
                <a:cs typeface="Tomorrow"/>
                <a:sym typeface="Tomorrow"/>
              </a:rPr>
              <a:t>Y-Axis</a:t>
            </a:r>
          </a:p>
        </p:txBody>
      </p:sp>
      <p:sp>
        <p:nvSpPr>
          <p:cNvPr name="TextBox 45" id="45"/>
          <p:cNvSpPr txBox="true"/>
          <p:nvPr/>
        </p:nvSpPr>
        <p:spPr>
          <a:xfrm rot="0">
            <a:off x="11758021" y="8221242"/>
            <a:ext cx="1805226" cy="547371"/>
          </a:xfrm>
          <a:prstGeom prst="rect">
            <a:avLst/>
          </a:prstGeom>
        </p:spPr>
        <p:txBody>
          <a:bodyPr anchor="t" rtlCol="false" tIns="0" lIns="0" bIns="0" rIns="0">
            <a:spAutoFit/>
          </a:bodyPr>
          <a:lstStyle/>
          <a:p>
            <a:pPr algn="ctr">
              <a:lnSpc>
                <a:spcPts val="4479"/>
              </a:lnSpc>
              <a:spcBef>
                <a:spcPct val="0"/>
              </a:spcBef>
            </a:pPr>
            <a:r>
              <a:rPr lang="en-US" b="true" sz="3199">
                <a:solidFill>
                  <a:srgbClr val="FF2020"/>
                </a:solidFill>
                <a:latin typeface="Tomorrow Bold"/>
                <a:ea typeface="Tomorrow Bold"/>
                <a:cs typeface="Tomorrow Bold"/>
                <a:sym typeface="Tomorrow Bold"/>
              </a:rPr>
              <a:t>CLASS A</a:t>
            </a:r>
          </a:p>
        </p:txBody>
      </p:sp>
      <p:sp>
        <p:nvSpPr>
          <p:cNvPr name="TextBox 46" id="46"/>
          <p:cNvSpPr txBox="true"/>
          <p:nvPr/>
        </p:nvSpPr>
        <p:spPr>
          <a:xfrm rot="0">
            <a:off x="11804129" y="8787663"/>
            <a:ext cx="1809631" cy="547371"/>
          </a:xfrm>
          <a:prstGeom prst="rect">
            <a:avLst/>
          </a:prstGeom>
        </p:spPr>
        <p:txBody>
          <a:bodyPr anchor="t" rtlCol="false" tIns="0" lIns="0" bIns="0" rIns="0">
            <a:spAutoFit/>
          </a:bodyPr>
          <a:lstStyle/>
          <a:p>
            <a:pPr algn="ctr">
              <a:lnSpc>
                <a:spcPts val="4479"/>
              </a:lnSpc>
              <a:spcBef>
                <a:spcPct val="0"/>
              </a:spcBef>
            </a:pPr>
            <a:r>
              <a:rPr lang="en-US" b="true" sz="3199">
                <a:solidFill>
                  <a:srgbClr val="40DA4F"/>
                </a:solidFill>
                <a:latin typeface="Tomorrow Bold"/>
                <a:ea typeface="Tomorrow Bold"/>
                <a:cs typeface="Tomorrow Bold"/>
                <a:sym typeface="Tomorrow Bold"/>
              </a:rPr>
              <a:t>CLASS B</a:t>
            </a:r>
          </a:p>
        </p:txBody>
      </p:sp>
      <p:grpSp>
        <p:nvGrpSpPr>
          <p:cNvPr name="Group 47" id="47"/>
          <p:cNvGrpSpPr/>
          <p:nvPr/>
        </p:nvGrpSpPr>
        <p:grpSpPr>
          <a:xfrm rot="0">
            <a:off x="13757192" y="4930340"/>
            <a:ext cx="586286" cy="515732"/>
            <a:chOff x="0" y="0"/>
            <a:chExt cx="154413" cy="135831"/>
          </a:xfrm>
        </p:grpSpPr>
        <p:sp>
          <p:nvSpPr>
            <p:cNvPr name="Freeform 48" id="48"/>
            <p:cNvSpPr/>
            <p:nvPr/>
          </p:nvSpPr>
          <p:spPr>
            <a:xfrm flipH="false" flipV="false" rot="0">
              <a:off x="0" y="0"/>
              <a:ext cx="154413" cy="135831"/>
            </a:xfrm>
            <a:custGeom>
              <a:avLst/>
              <a:gdLst/>
              <a:ahLst/>
              <a:cxnLst/>
              <a:rect r="r" b="b" t="t" l="l"/>
              <a:pathLst>
                <a:path h="135831" w="154413">
                  <a:moveTo>
                    <a:pt x="0" y="0"/>
                  </a:moveTo>
                  <a:lnTo>
                    <a:pt x="154413" y="0"/>
                  </a:lnTo>
                  <a:lnTo>
                    <a:pt x="154413" y="135831"/>
                  </a:lnTo>
                  <a:lnTo>
                    <a:pt x="0" y="135831"/>
                  </a:lnTo>
                  <a:close/>
                </a:path>
              </a:pathLst>
            </a:custGeom>
            <a:solidFill>
              <a:srgbClr val="FFFA00"/>
            </a:solidFill>
          </p:spPr>
        </p:sp>
        <p:sp>
          <p:nvSpPr>
            <p:cNvPr name="TextBox 49" id="49"/>
            <p:cNvSpPr txBox="true"/>
            <p:nvPr/>
          </p:nvSpPr>
          <p:spPr>
            <a:xfrm>
              <a:off x="0" y="-47625"/>
              <a:ext cx="154413" cy="183456"/>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13914485" y="4979823"/>
            <a:ext cx="271701" cy="504826"/>
          </a:xfrm>
          <a:prstGeom prst="rect">
            <a:avLst/>
          </a:prstGeom>
        </p:spPr>
        <p:txBody>
          <a:bodyPr anchor="t" rtlCol="false" tIns="0" lIns="0" bIns="0" rIns="0">
            <a:spAutoFit/>
          </a:bodyPr>
          <a:lstStyle/>
          <a:p>
            <a:pPr algn="ctr">
              <a:lnSpc>
                <a:spcPts val="4199"/>
              </a:lnSpc>
              <a:spcBef>
                <a:spcPct val="0"/>
              </a:spcBef>
            </a:pPr>
            <a:r>
              <a:rPr lang="en-US" sz="2999">
                <a:solidFill>
                  <a:srgbClr val="070404"/>
                </a:solidFill>
                <a:latin typeface="Mokoto"/>
                <a:ea typeface="Mokoto"/>
                <a:cs typeface="Mokoto"/>
                <a:sym typeface="Mokoto"/>
              </a:rPr>
              <a:t>?</a:t>
            </a:r>
          </a:p>
        </p:txBody>
      </p:sp>
      <p:grpSp>
        <p:nvGrpSpPr>
          <p:cNvPr name="Group 51" id="51"/>
          <p:cNvGrpSpPr/>
          <p:nvPr/>
        </p:nvGrpSpPr>
        <p:grpSpPr>
          <a:xfrm rot="0">
            <a:off x="14328576" y="2913903"/>
            <a:ext cx="2930724" cy="2028303"/>
            <a:chOff x="0" y="0"/>
            <a:chExt cx="3907632" cy="2704405"/>
          </a:xfrm>
        </p:grpSpPr>
        <p:sp>
          <p:nvSpPr>
            <p:cNvPr name="AutoShape 52" id="52"/>
            <p:cNvSpPr/>
            <p:nvPr/>
          </p:nvSpPr>
          <p:spPr>
            <a:xfrm flipV="true">
              <a:off x="19870" y="640928"/>
              <a:ext cx="1630485" cy="2047655"/>
            </a:xfrm>
            <a:prstGeom prst="line">
              <a:avLst/>
            </a:prstGeom>
            <a:ln cap="flat" w="50800">
              <a:solidFill>
                <a:srgbClr val="FFFFFF"/>
              </a:solidFill>
              <a:prstDash val="solid"/>
              <a:headEnd type="none" len="sm" w="sm"/>
              <a:tailEnd type="triangle" len="med" w="lg"/>
            </a:ln>
          </p:spPr>
        </p:sp>
        <p:sp>
          <p:nvSpPr>
            <p:cNvPr name="TextBox 53" id="53"/>
            <p:cNvSpPr txBox="true"/>
            <p:nvPr/>
          </p:nvSpPr>
          <p:spPr>
            <a:xfrm rot="0">
              <a:off x="1494791" y="-66675"/>
              <a:ext cx="2412841" cy="707603"/>
            </a:xfrm>
            <a:prstGeom prst="rect">
              <a:avLst/>
            </a:prstGeom>
          </p:spPr>
          <p:txBody>
            <a:bodyPr anchor="t" rtlCol="false" tIns="0" lIns="0" bIns="0" rIns="0">
              <a:spAutoFit/>
            </a:bodyPr>
            <a:lstStyle/>
            <a:p>
              <a:pPr algn="ctr">
                <a:lnSpc>
                  <a:spcPts val="4479"/>
                </a:lnSpc>
                <a:spcBef>
                  <a:spcPct val="0"/>
                </a:spcBef>
              </a:pPr>
              <a:r>
                <a:rPr lang="en-US" b="true" sz="3199">
                  <a:solidFill>
                    <a:srgbClr val="40DA4F"/>
                  </a:solidFill>
                  <a:latin typeface="Tomorrow Bold"/>
                  <a:ea typeface="Tomorrow Bold"/>
                  <a:cs typeface="Tomorrow Bold"/>
                  <a:sym typeface="Tomorrow Bold"/>
                </a:rPr>
                <a:t>CLASS B</a:t>
              </a:r>
            </a:p>
          </p:txBody>
        </p:sp>
      </p:gr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343479" y="2597480"/>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AutoShape 7" id="7"/>
          <p:cNvSpPr/>
          <p:nvPr/>
        </p:nvSpPr>
        <p:spPr>
          <a:xfrm flipV="true">
            <a:off x="10978393" y="1850729"/>
            <a:ext cx="0" cy="6740715"/>
          </a:xfrm>
          <a:prstGeom prst="line">
            <a:avLst/>
          </a:prstGeom>
          <a:ln cap="flat" w="57150">
            <a:solidFill>
              <a:srgbClr val="FFFFFF"/>
            </a:solidFill>
            <a:prstDash val="solid"/>
            <a:headEnd type="none" len="sm" w="sm"/>
            <a:tailEnd type="triangle" len="med" w="lg"/>
          </a:ln>
        </p:spPr>
      </p:sp>
      <p:sp>
        <p:nvSpPr>
          <p:cNvPr name="AutoShape 8" id="8"/>
          <p:cNvSpPr/>
          <p:nvPr/>
        </p:nvSpPr>
        <p:spPr>
          <a:xfrm>
            <a:off x="10518585" y="8040267"/>
            <a:ext cx="6740715" cy="0"/>
          </a:xfrm>
          <a:prstGeom prst="line">
            <a:avLst/>
          </a:prstGeom>
          <a:ln cap="flat" w="57150">
            <a:solidFill>
              <a:srgbClr val="FFFFFF"/>
            </a:solidFill>
            <a:prstDash val="solid"/>
            <a:headEnd type="none" len="sm" w="sm"/>
            <a:tailEnd type="triangle" len="med" w="lg"/>
          </a:ln>
        </p:spPr>
      </p:sp>
      <p:grpSp>
        <p:nvGrpSpPr>
          <p:cNvPr name="Group 9" id="9"/>
          <p:cNvGrpSpPr/>
          <p:nvPr/>
        </p:nvGrpSpPr>
        <p:grpSpPr>
          <a:xfrm rot="0">
            <a:off x="11196240" y="3103852"/>
            <a:ext cx="6037559" cy="4554315"/>
            <a:chOff x="0" y="0"/>
            <a:chExt cx="8050079" cy="6072419"/>
          </a:xfrm>
        </p:grpSpPr>
        <p:grpSp>
          <p:nvGrpSpPr>
            <p:cNvPr name="Group 10" id="10"/>
            <p:cNvGrpSpPr/>
            <p:nvPr/>
          </p:nvGrpSpPr>
          <p:grpSpPr>
            <a:xfrm rot="0">
              <a:off x="2187039" y="2435317"/>
              <a:ext cx="813455" cy="775324"/>
              <a:chOff x="0" y="0"/>
              <a:chExt cx="812800" cy="774700"/>
            </a:xfrm>
          </p:grpSpPr>
          <p:sp>
            <p:nvSpPr>
              <p:cNvPr name="Freeform 11" id="11"/>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12" id="12"/>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64793" y="1840885"/>
              <a:ext cx="813455" cy="775324"/>
              <a:chOff x="0" y="0"/>
              <a:chExt cx="812800" cy="774700"/>
            </a:xfrm>
          </p:grpSpPr>
          <p:sp>
            <p:nvSpPr>
              <p:cNvPr name="Freeform 14" id="14"/>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15" id="15"/>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2078248" y="1267478"/>
              <a:ext cx="813455" cy="775324"/>
              <a:chOff x="0" y="0"/>
              <a:chExt cx="812800" cy="774700"/>
            </a:xfrm>
          </p:grpSpPr>
          <p:sp>
            <p:nvSpPr>
              <p:cNvPr name="Freeform 17" id="1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18" id="18"/>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3156008" y="775324"/>
              <a:ext cx="813455" cy="775324"/>
              <a:chOff x="0" y="0"/>
              <a:chExt cx="812800" cy="774700"/>
            </a:xfrm>
          </p:grpSpPr>
          <p:sp>
            <p:nvSpPr>
              <p:cNvPr name="Freeform 20" id="20"/>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21" id="21"/>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98850" y="180359"/>
              <a:ext cx="813455" cy="775324"/>
              <a:chOff x="0" y="0"/>
              <a:chExt cx="812800" cy="774700"/>
            </a:xfrm>
          </p:grpSpPr>
          <p:sp>
            <p:nvSpPr>
              <p:cNvPr name="Freeform 23" id="23"/>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24" id="24"/>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0" y="1065560"/>
              <a:ext cx="813455" cy="775324"/>
              <a:chOff x="0" y="0"/>
              <a:chExt cx="812800" cy="774700"/>
            </a:xfrm>
          </p:grpSpPr>
          <p:sp>
            <p:nvSpPr>
              <p:cNvPr name="Freeform 26" id="26"/>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27" id="27"/>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85395" y="0"/>
              <a:ext cx="813455" cy="775324"/>
              <a:chOff x="0" y="0"/>
              <a:chExt cx="812800" cy="774700"/>
            </a:xfrm>
          </p:grpSpPr>
          <p:sp>
            <p:nvSpPr>
              <p:cNvPr name="Freeform 29" id="29"/>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2020"/>
              </a:solidFill>
            </p:spPr>
          </p:sp>
          <p:sp>
            <p:nvSpPr>
              <p:cNvPr name="TextBox 30" id="30"/>
              <p:cNvSpPr txBox="true"/>
              <p:nvPr/>
            </p:nvSpPr>
            <p:spPr>
              <a:xfrm>
                <a:off x="228600" y="219075"/>
                <a:ext cx="355600" cy="390525"/>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2891703" y="4099642"/>
              <a:ext cx="878158" cy="763200"/>
            </a:xfrm>
            <a:custGeom>
              <a:avLst/>
              <a:gdLst/>
              <a:ahLst/>
              <a:cxnLst/>
              <a:rect r="r" b="b" t="t" l="l"/>
              <a:pathLst>
                <a:path h="763200" w="878158">
                  <a:moveTo>
                    <a:pt x="0" y="0"/>
                  </a:moveTo>
                  <a:lnTo>
                    <a:pt x="878159" y="0"/>
                  </a:lnTo>
                  <a:lnTo>
                    <a:pt x="878159"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3969463" y="3438144"/>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4281790" y="4927620"/>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6139094" y="3819744"/>
              <a:ext cx="878158" cy="763200"/>
            </a:xfrm>
            <a:custGeom>
              <a:avLst/>
              <a:gdLst/>
              <a:ahLst/>
              <a:cxnLst/>
              <a:rect r="r" b="b" t="t" l="l"/>
              <a:pathLst>
                <a:path h="763200" w="878158">
                  <a:moveTo>
                    <a:pt x="0" y="0"/>
                  </a:moveTo>
                  <a:lnTo>
                    <a:pt x="878159" y="0"/>
                  </a:lnTo>
                  <a:lnTo>
                    <a:pt x="878159"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7171920" y="3819744"/>
              <a:ext cx="878158" cy="763200"/>
            </a:xfrm>
            <a:custGeom>
              <a:avLst/>
              <a:gdLst/>
              <a:ahLst/>
              <a:cxnLst/>
              <a:rect r="r" b="b" t="t" l="l"/>
              <a:pathLst>
                <a:path h="763200" w="878158">
                  <a:moveTo>
                    <a:pt x="0" y="0"/>
                  </a:moveTo>
                  <a:lnTo>
                    <a:pt x="878159" y="0"/>
                  </a:lnTo>
                  <a:lnTo>
                    <a:pt x="878159"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5653231" y="4663811"/>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6367084" y="5309220"/>
              <a:ext cx="878158" cy="763200"/>
            </a:xfrm>
            <a:custGeom>
              <a:avLst/>
              <a:gdLst/>
              <a:ahLst/>
              <a:cxnLst/>
              <a:rect r="r" b="b" t="t" l="l"/>
              <a:pathLst>
                <a:path h="763200" w="878158">
                  <a:moveTo>
                    <a:pt x="0" y="0"/>
                  </a:moveTo>
                  <a:lnTo>
                    <a:pt x="878158" y="0"/>
                  </a:lnTo>
                  <a:lnTo>
                    <a:pt x="878158" y="763199"/>
                  </a:lnTo>
                  <a:lnTo>
                    <a:pt x="0" y="7631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8" id="38"/>
            <p:cNvSpPr/>
            <p:nvPr/>
          </p:nvSpPr>
          <p:spPr>
            <a:xfrm flipH="false" flipV="false" rot="0">
              <a:off x="7171920" y="4663811"/>
              <a:ext cx="878158" cy="763200"/>
            </a:xfrm>
            <a:custGeom>
              <a:avLst/>
              <a:gdLst/>
              <a:ahLst/>
              <a:cxnLst/>
              <a:rect r="r" b="b" t="t" l="l"/>
              <a:pathLst>
                <a:path h="763200" w="878158">
                  <a:moveTo>
                    <a:pt x="0" y="0"/>
                  </a:moveTo>
                  <a:lnTo>
                    <a:pt x="878159" y="0"/>
                  </a:lnTo>
                  <a:lnTo>
                    <a:pt x="878159" y="763200"/>
                  </a:lnTo>
                  <a:lnTo>
                    <a:pt x="0" y="763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39" id="39"/>
          <p:cNvSpPr/>
          <p:nvPr/>
        </p:nvSpPr>
        <p:spPr>
          <a:xfrm flipH="false" flipV="false" rot="0">
            <a:off x="11806332" y="3599849"/>
            <a:ext cx="4165222" cy="4165222"/>
          </a:xfrm>
          <a:custGeom>
            <a:avLst/>
            <a:gdLst/>
            <a:ahLst/>
            <a:cxnLst/>
            <a:rect r="r" b="b" t="t" l="l"/>
            <a:pathLst>
              <a:path h="4165222" w="4165222">
                <a:moveTo>
                  <a:pt x="0" y="0"/>
                </a:moveTo>
                <a:lnTo>
                  <a:pt x="4165221" y="0"/>
                </a:lnTo>
                <a:lnTo>
                  <a:pt x="4165221" y="4165222"/>
                </a:lnTo>
                <a:lnTo>
                  <a:pt x="0" y="41652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0" id="4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41" id="41"/>
          <p:cNvSpPr txBox="true"/>
          <p:nvPr/>
        </p:nvSpPr>
        <p:spPr>
          <a:xfrm rot="0">
            <a:off x="-127578" y="1580083"/>
            <a:ext cx="8040252" cy="1017397"/>
          </a:xfrm>
          <a:prstGeom prst="rect">
            <a:avLst/>
          </a:prstGeom>
        </p:spPr>
        <p:txBody>
          <a:bodyPr anchor="t" rtlCol="false" tIns="0" lIns="0" bIns="0" rIns="0">
            <a:spAutoFit/>
          </a:bodyPr>
          <a:lstStyle/>
          <a:p>
            <a:pPr algn="just" marL="1597661" indent="-798830" lvl="1">
              <a:lnSpc>
                <a:spcPts val="7844"/>
              </a:lnSpc>
              <a:buAutoNum type="arabicPeriod" startAt="1"/>
            </a:pPr>
            <a:r>
              <a:rPr lang="en-US" sz="7400">
                <a:solidFill>
                  <a:srgbClr val="FFFFFF"/>
                </a:solidFill>
                <a:latin typeface="Anton"/>
                <a:ea typeface="Anton"/>
                <a:cs typeface="Anton"/>
                <a:sym typeface="Anton"/>
              </a:rPr>
              <a:t>CẤU TRÚC CƠ BẢN</a:t>
            </a:r>
          </a:p>
        </p:txBody>
      </p:sp>
      <p:sp>
        <p:nvSpPr>
          <p:cNvPr name="TextBox 42" id="42"/>
          <p:cNvSpPr txBox="true"/>
          <p:nvPr/>
        </p:nvSpPr>
        <p:spPr>
          <a:xfrm rot="0">
            <a:off x="835321" y="2816207"/>
            <a:ext cx="7835222" cy="4967238"/>
          </a:xfrm>
          <a:prstGeom prst="rect">
            <a:avLst/>
          </a:prstGeom>
        </p:spPr>
        <p:txBody>
          <a:bodyPr anchor="t" rtlCol="false" tIns="0" lIns="0" bIns="0" rIns="0">
            <a:spAutoFit/>
          </a:bodyPr>
          <a:lstStyle/>
          <a:p>
            <a:pPr algn="just">
              <a:lnSpc>
                <a:spcPts val="4392"/>
              </a:lnSpc>
            </a:pPr>
            <a:r>
              <a:rPr lang="en-US" sz="3378">
                <a:solidFill>
                  <a:srgbClr val="FFFFFF"/>
                </a:solidFill>
                <a:latin typeface="Tomorrow"/>
                <a:ea typeface="Tomorrow"/>
                <a:cs typeface="Tomorrow"/>
                <a:sym typeface="Tomorrow"/>
              </a:rPr>
              <a:t>Thuật toán KNN cho rằng các dữ liệu tương tự nhau là các điểm được đặt gần nhau trong một không gian. Từ đó, để dự đoán nhãn hoặc giá trị của một điểm mới, ta sẽ tìm kiếm K điểm lân cận gần nhất </a:t>
            </a:r>
            <a:r>
              <a:rPr lang="en-US" sz="3378">
                <a:solidFill>
                  <a:srgbClr val="7ED957"/>
                </a:solidFill>
                <a:latin typeface="Tomorrow"/>
                <a:ea typeface="Tomorrow"/>
                <a:cs typeface="Tomorrow"/>
                <a:sym typeface="Tomorrow"/>
              </a:rPr>
              <a:t>(hàng xóm)</a:t>
            </a:r>
            <a:r>
              <a:rPr lang="en-US" sz="3378">
                <a:solidFill>
                  <a:srgbClr val="FFFFFF"/>
                </a:solidFill>
                <a:latin typeface="Tomorrow"/>
                <a:ea typeface="Tomorrow"/>
                <a:cs typeface="Tomorrow"/>
                <a:sym typeface="Tomorrow"/>
              </a:rPr>
              <a:t> so với điểm mà ta muốn tìm. Cuối cùng đưa ra dự đoán dựa trên nhãn hoặc giá trị của những điểm lân cận đó.</a:t>
            </a:r>
          </a:p>
        </p:txBody>
      </p:sp>
      <p:sp>
        <p:nvSpPr>
          <p:cNvPr name="TextBox 43" id="43"/>
          <p:cNvSpPr txBox="true"/>
          <p:nvPr/>
        </p:nvSpPr>
        <p:spPr>
          <a:xfrm rot="0">
            <a:off x="15944890" y="8338714"/>
            <a:ext cx="1028581"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Tomorrow"/>
                <a:ea typeface="Tomorrow"/>
                <a:cs typeface="Tomorrow"/>
                <a:sym typeface="Tomorrow"/>
              </a:rPr>
              <a:t>X-Axis</a:t>
            </a:r>
          </a:p>
        </p:txBody>
      </p:sp>
      <p:sp>
        <p:nvSpPr>
          <p:cNvPr name="TextBox 44" id="44"/>
          <p:cNvSpPr txBox="true"/>
          <p:nvPr/>
        </p:nvSpPr>
        <p:spPr>
          <a:xfrm rot="0">
            <a:off x="9489647" y="3337449"/>
            <a:ext cx="1028938"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Tomorrow"/>
                <a:ea typeface="Tomorrow"/>
                <a:cs typeface="Tomorrow"/>
                <a:sym typeface="Tomorrow"/>
              </a:rPr>
              <a:t>Y-Axis</a:t>
            </a:r>
          </a:p>
        </p:txBody>
      </p:sp>
      <p:sp>
        <p:nvSpPr>
          <p:cNvPr name="TextBox 45" id="45"/>
          <p:cNvSpPr txBox="true"/>
          <p:nvPr/>
        </p:nvSpPr>
        <p:spPr>
          <a:xfrm rot="0">
            <a:off x="11758021" y="8221242"/>
            <a:ext cx="1805226" cy="547371"/>
          </a:xfrm>
          <a:prstGeom prst="rect">
            <a:avLst/>
          </a:prstGeom>
        </p:spPr>
        <p:txBody>
          <a:bodyPr anchor="t" rtlCol="false" tIns="0" lIns="0" bIns="0" rIns="0">
            <a:spAutoFit/>
          </a:bodyPr>
          <a:lstStyle/>
          <a:p>
            <a:pPr algn="ctr">
              <a:lnSpc>
                <a:spcPts val="4479"/>
              </a:lnSpc>
              <a:spcBef>
                <a:spcPct val="0"/>
              </a:spcBef>
            </a:pPr>
            <a:r>
              <a:rPr lang="en-US" b="true" sz="3199">
                <a:solidFill>
                  <a:srgbClr val="FF2020"/>
                </a:solidFill>
                <a:latin typeface="Tomorrow Bold"/>
                <a:ea typeface="Tomorrow Bold"/>
                <a:cs typeface="Tomorrow Bold"/>
                <a:sym typeface="Tomorrow Bold"/>
              </a:rPr>
              <a:t>CLASS A</a:t>
            </a:r>
          </a:p>
        </p:txBody>
      </p:sp>
      <p:sp>
        <p:nvSpPr>
          <p:cNvPr name="TextBox 46" id="46"/>
          <p:cNvSpPr txBox="true"/>
          <p:nvPr/>
        </p:nvSpPr>
        <p:spPr>
          <a:xfrm rot="0">
            <a:off x="11804129" y="8787663"/>
            <a:ext cx="1809631" cy="547371"/>
          </a:xfrm>
          <a:prstGeom prst="rect">
            <a:avLst/>
          </a:prstGeom>
        </p:spPr>
        <p:txBody>
          <a:bodyPr anchor="t" rtlCol="false" tIns="0" lIns="0" bIns="0" rIns="0">
            <a:spAutoFit/>
          </a:bodyPr>
          <a:lstStyle/>
          <a:p>
            <a:pPr algn="ctr">
              <a:lnSpc>
                <a:spcPts val="4479"/>
              </a:lnSpc>
              <a:spcBef>
                <a:spcPct val="0"/>
              </a:spcBef>
            </a:pPr>
            <a:r>
              <a:rPr lang="en-US" b="true" sz="3199">
                <a:solidFill>
                  <a:srgbClr val="40DA4F"/>
                </a:solidFill>
                <a:latin typeface="Tomorrow Bold"/>
                <a:ea typeface="Tomorrow Bold"/>
                <a:cs typeface="Tomorrow Bold"/>
                <a:sym typeface="Tomorrow Bold"/>
              </a:rPr>
              <a:t>CLASS B</a:t>
            </a:r>
          </a:p>
        </p:txBody>
      </p:sp>
      <p:grpSp>
        <p:nvGrpSpPr>
          <p:cNvPr name="Group 47" id="47"/>
          <p:cNvGrpSpPr/>
          <p:nvPr/>
        </p:nvGrpSpPr>
        <p:grpSpPr>
          <a:xfrm rot="0">
            <a:off x="13757192" y="4930340"/>
            <a:ext cx="586286" cy="515732"/>
            <a:chOff x="0" y="0"/>
            <a:chExt cx="154413" cy="135831"/>
          </a:xfrm>
        </p:grpSpPr>
        <p:sp>
          <p:nvSpPr>
            <p:cNvPr name="Freeform 48" id="48"/>
            <p:cNvSpPr/>
            <p:nvPr/>
          </p:nvSpPr>
          <p:spPr>
            <a:xfrm flipH="false" flipV="false" rot="0">
              <a:off x="0" y="0"/>
              <a:ext cx="154413" cy="135831"/>
            </a:xfrm>
            <a:custGeom>
              <a:avLst/>
              <a:gdLst/>
              <a:ahLst/>
              <a:cxnLst/>
              <a:rect r="r" b="b" t="t" l="l"/>
              <a:pathLst>
                <a:path h="135831" w="154413">
                  <a:moveTo>
                    <a:pt x="0" y="0"/>
                  </a:moveTo>
                  <a:lnTo>
                    <a:pt x="154413" y="0"/>
                  </a:lnTo>
                  <a:lnTo>
                    <a:pt x="154413" y="135831"/>
                  </a:lnTo>
                  <a:lnTo>
                    <a:pt x="0" y="135831"/>
                  </a:lnTo>
                  <a:close/>
                </a:path>
              </a:pathLst>
            </a:custGeom>
            <a:solidFill>
              <a:srgbClr val="FFFA00"/>
            </a:solidFill>
          </p:spPr>
        </p:sp>
        <p:sp>
          <p:nvSpPr>
            <p:cNvPr name="TextBox 49" id="49"/>
            <p:cNvSpPr txBox="true"/>
            <p:nvPr/>
          </p:nvSpPr>
          <p:spPr>
            <a:xfrm>
              <a:off x="0" y="-47625"/>
              <a:ext cx="154413" cy="183456"/>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13914485" y="4979823"/>
            <a:ext cx="271701" cy="504826"/>
          </a:xfrm>
          <a:prstGeom prst="rect">
            <a:avLst/>
          </a:prstGeom>
        </p:spPr>
        <p:txBody>
          <a:bodyPr anchor="t" rtlCol="false" tIns="0" lIns="0" bIns="0" rIns="0">
            <a:spAutoFit/>
          </a:bodyPr>
          <a:lstStyle/>
          <a:p>
            <a:pPr algn="ctr">
              <a:lnSpc>
                <a:spcPts val="4199"/>
              </a:lnSpc>
              <a:spcBef>
                <a:spcPct val="0"/>
              </a:spcBef>
            </a:pPr>
            <a:r>
              <a:rPr lang="en-US" sz="2999">
                <a:solidFill>
                  <a:srgbClr val="070404"/>
                </a:solidFill>
                <a:latin typeface="Mokoto"/>
                <a:ea typeface="Mokoto"/>
                <a:cs typeface="Mokoto"/>
                <a:sym typeface="Mokoto"/>
              </a:rPr>
              <a:t>?</a:t>
            </a:r>
          </a:p>
        </p:txBody>
      </p:sp>
      <p:grpSp>
        <p:nvGrpSpPr>
          <p:cNvPr name="Group 51" id="51"/>
          <p:cNvGrpSpPr/>
          <p:nvPr/>
        </p:nvGrpSpPr>
        <p:grpSpPr>
          <a:xfrm rot="0">
            <a:off x="14328576" y="2913903"/>
            <a:ext cx="2930724" cy="2028303"/>
            <a:chOff x="0" y="0"/>
            <a:chExt cx="3907632" cy="2704405"/>
          </a:xfrm>
        </p:grpSpPr>
        <p:sp>
          <p:nvSpPr>
            <p:cNvPr name="AutoShape 52" id="52"/>
            <p:cNvSpPr/>
            <p:nvPr/>
          </p:nvSpPr>
          <p:spPr>
            <a:xfrm flipV="true">
              <a:off x="19870" y="640928"/>
              <a:ext cx="1630485" cy="2047655"/>
            </a:xfrm>
            <a:prstGeom prst="line">
              <a:avLst/>
            </a:prstGeom>
            <a:ln cap="flat" w="50800">
              <a:solidFill>
                <a:srgbClr val="FFFFFF"/>
              </a:solidFill>
              <a:prstDash val="solid"/>
              <a:headEnd type="none" len="sm" w="sm"/>
              <a:tailEnd type="triangle" len="med" w="lg"/>
            </a:ln>
          </p:spPr>
        </p:sp>
        <p:sp>
          <p:nvSpPr>
            <p:cNvPr name="TextBox 53" id="53"/>
            <p:cNvSpPr txBox="true"/>
            <p:nvPr/>
          </p:nvSpPr>
          <p:spPr>
            <a:xfrm rot="0">
              <a:off x="1494791" y="-66675"/>
              <a:ext cx="2412841" cy="707603"/>
            </a:xfrm>
            <a:prstGeom prst="rect">
              <a:avLst/>
            </a:prstGeom>
          </p:spPr>
          <p:txBody>
            <a:bodyPr anchor="t" rtlCol="false" tIns="0" lIns="0" bIns="0" rIns="0">
              <a:spAutoFit/>
            </a:bodyPr>
            <a:lstStyle/>
            <a:p>
              <a:pPr algn="ctr">
                <a:lnSpc>
                  <a:spcPts val="4479"/>
                </a:lnSpc>
                <a:spcBef>
                  <a:spcPct val="0"/>
                </a:spcBef>
              </a:pPr>
              <a:r>
                <a:rPr lang="en-US" b="true" sz="3199">
                  <a:solidFill>
                    <a:srgbClr val="FF2020"/>
                  </a:solidFill>
                  <a:latin typeface="Tomorrow Bold"/>
                  <a:ea typeface="Tomorrow Bold"/>
                  <a:cs typeface="Tomorrow Bold"/>
                  <a:sym typeface="Tomorrow Bold"/>
                </a:rPr>
                <a:t>CLASS A</a:t>
              </a:r>
            </a:p>
          </p:txBody>
        </p:sp>
      </p:grpSp>
    </p:spTree>
  </p:cSld>
  <p:clrMapOvr>
    <a:masterClrMapping/>
  </p:clrMapOvr>
  <p:transition spd="fast">
    <p:fade/>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60298"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6" id="6"/>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7" id="7"/>
          <p:cNvSpPr txBox="true"/>
          <p:nvPr/>
        </p:nvSpPr>
        <p:spPr>
          <a:xfrm rot="0">
            <a:off x="835321" y="1608658"/>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2. NGUYÊN TẮC HOẠT ĐỘNG </a:t>
            </a:r>
          </a:p>
        </p:txBody>
      </p:sp>
      <p:sp>
        <p:nvSpPr>
          <p:cNvPr name="TextBox 8" id="8"/>
          <p:cNvSpPr txBox="true"/>
          <p:nvPr/>
        </p:nvSpPr>
        <p:spPr>
          <a:xfrm rot="0">
            <a:off x="477906" y="2932051"/>
            <a:ext cx="17144735" cy="2607310"/>
          </a:xfrm>
          <a:prstGeom prst="rect">
            <a:avLst/>
          </a:prstGeom>
        </p:spPr>
        <p:txBody>
          <a:bodyPr anchor="t" rtlCol="false" tIns="0" lIns="0" bIns="0" rIns="0">
            <a:spAutoFit/>
          </a:bodyPr>
          <a:lstStyle/>
          <a:p>
            <a:pPr algn="just" marL="690881" indent="-345440" lvl="1">
              <a:lnSpc>
                <a:spcPts val="4160"/>
              </a:lnSpc>
              <a:buFont typeface="Arial"/>
              <a:buChar char="•"/>
            </a:pPr>
            <a:r>
              <a:rPr lang="en-US" sz="3200">
                <a:solidFill>
                  <a:srgbClr val="FFFFFF"/>
                </a:solidFill>
                <a:latin typeface="Tomorrow"/>
                <a:ea typeface="Tomorrow"/>
                <a:cs typeface="Tomorrow"/>
                <a:sym typeface="Tomorrow"/>
              </a:rPr>
              <a:t>Chọn tham số K phù hợp với bài toán.</a:t>
            </a:r>
          </a:p>
          <a:p>
            <a:pPr algn="just" marL="690881" indent="-345440" lvl="1">
              <a:lnSpc>
                <a:spcPts val="4160"/>
              </a:lnSpc>
              <a:buFont typeface="Arial"/>
              <a:buChar char="•"/>
            </a:pPr>
            <a:r>
              <a:rPr lang="en-US" sz="3200">
                <a:solidFill>
                  <a:srgbClr val="FFFFFF"/>
                </a:solidFill>
                <a:latin typeface="Tomorrow"/>
                <a:ea typeface="Tomorrow"/>
                <a:cs typeface="Tomorrow"/>
                <a:sym typeface="Tomorrow"/>
              </a:rPr>
              <a:t>Tính khoảng cách giữa mẫu cần dự đoán và tất cả các mẫu trong tập huấn luyện: Có nhiều công thức phổ biến để đo khoảng cách, chẳng hạn như khoảng cách Euclide, khoảng cách Manhattan, khoảng cách Cosine,... Ở đây ta sẽ dùng khoảng cách Euclide:</a:t>
            </a:r>
          </a:p>
        </p:txBody>
      </p:sp>
      <p:grpSp>
        <p:nvGrpSpPr>
          <p:cNvPr name="Group 9" id="9"/>
          <p:cNvGrpSpPr/>
          <p:nvPr/>
        </p:nvGrpSpPr>
        <p:grpSpPr>
          <a:xfrm rot="0">
            <a:off x="835321" y="6527690"/>
            <a:ext cx="5548736" cy="2338396"/>
            <a:chOff x="0" y="0"/>
            <a:chExt cx="7398315" cy="3117861"/>
          </a:xfrm>
        </p:grpSpPr>
        <p:sp>
          <p:nvSpPr>
            <p:cNvPr name="Freeform 10" id="10"/>
            <p:cNvSpPr/>
            <p:nvPr/>
          </p:nvSpPr>
          <p:spPr>
            <a:xfrm flipH="false" flipV="false" rot="0">
              <a:off x="0" y="0"/>
              <a:ext cx="7398315" cy="3117861"/>
            </a:xfrm>
            <a:custGeom>
              <a:avLst/>
              <a:gdLst/>
              <a:ahLst/>
              <a:cxnLst/>
              <a:rect r="r" b="b" t="t" l="l"/>
              <a:pathLst>
                <a:path h="3117861" w="7398315">
                  <a:moveTo>
                    <a:pt x="0" y="0"/>
                  </a:moveTo>
                  <a:lnTo>
                    <a:pt x="7398315" y="0"/>
                  </a:lnTo>
                  <a:lnTo>
                    <a:pt x="7398315" y="3117861"/>
                  </a:lnTo>
                  <a:lnTo>
                    <a:pt x="0" y="31178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1" id="11"/>
          <p:cNvSpPr txBox="true"/>
          <p:nvPr/>
        </p:nvSpPr>
        <p:spPr>
          <a:xfrm rot="0">
            <a:off x="7154856" y="6043297"/>
            <a:ext cx="17144735" cy="3175635"/>
          </a:xfrm>
          <a:prstGeom prst="rect">
            <a:avLst/>
          </a:prstGeom>
        </p:spPr>
        <p:txBody>
          <a:bodyPr anchor="t" rtlCol="false" tIns="0" lIns="0" bIns="0" rIns="0">
            <a:spAutoFit/>
          </a:bodyPr>
          <a:lstStyle/>
          <a:p>
            <a:pPr algn="just">
              <a:lnSpc>
                <a:spcPts val="5039"/>
              </a:lnSpc>
            </a:pPr>
            <a:r>
              <a:rPr lang="en-US" sz="3599">
                <a:solidFill>
                  <a:srgbClr val="FFFFFF"/>
                </a:solidFill>
                <a:latin typeface="Tomorrow"/>
                <a:ea typeface="Tomorrow"/>
                <a:cs typeface="Tomorrow"/>
                <a:sym typeface="Tomorrow"/>
              </a:rPr>
              <a:t>Trong đó: </a:t>
            </a:r>
          </a:p>
          <a:p>
            <a:pPr algn="just">
              <a:lnSpc>
                <a:spcPts val="5039"/>
              </a:lnSpc>
            </a:pPr>
            <a:r>
              <a:rPr lang="en-US" sz="3599">
                <a:solidFill>
                  <a:srgbClr val="FFFFFF"/>
                </a:solidFill>
                <a:latin typeface="Tomorrow"/>
                <a:ea typeface="Tomorrow"/>
                <a:cs typeface="Tomorrow"/>
                <a:sym typeface="Tomorrow"/>
              </a:rPr>
              <a:t>Vector tọa độ của mẫu cần dự đoán:</a:t>
            </a:r>
          </a:p>
          <a:p>
            <a:pPr algn="just">
              <a:lnSpc>
                <a:spcPts val="5039"/>
              </a:lnSpc>
            </a:pPr>
          </a:p>
          <a:p>
            <a:pPr algn="just">
              <a:lnSpc>
                <a:spcPts val="5039"/>
              </a:lnSpc>
            </a:pPr>
            <a:r>
              <a:rPr lang="en-US" sz="3599">
                <a:solidFill>
                  <a:srgbClr val="FFFFFF"/>
                </a:solidFill>
                <a:latin typeface="Tomorrow"/>
                <a:ea typeface="Tomorrow"/>
                <a:cs typeface="Tomorrow"/>
                <a:sym typeface="Tomorrow"/>
              </a:rPr>
              <a:t>Vector tọa độ của 1 mẫu trong tập huấn luyện:</a:t>
            </a:r>
          </a:p>
          <a:p>
            <a:pPr algn="just">
              <a:lnSpc>
                <a:spcPts val="5039"/>
              </a:lnSpc>
            </a:pPr>
          </a:p>
        </p:txBody>
      </p:sp>
      <p:grpSp>
        <p:nvGrpSpPr>
          <p:cNvPr name="Group 12" id="12"/>
          <p:cNvGrpSpPr/>
          <p:nvPr/>
        </p:nvGrpSpPr>
        <p:grpSpPr>
          <a:xfrm rot="0">
            <a:off x="7190263" y="7356259"/>
            <a:ext cx="5833274" cy="681258"/>
            <a:chOff x="0" y="0"/>
            <a:chExt cx="7777699" cy="908344"/>
          </a:xfrm>
        </p:grpSpPr>
        <p:sp>
          <p:nvSpPr>
            <p:cNvPr name="Freeform 13" id="13"/>
            <p:cNvSpPr/>
            <p:nvPr/>
          </p:nvSpPr>
          <p:spPr>
            <a:xfrm flipH="false" flipV="false" rot="0">
              <a:off x="0" y="0"/>
              <a:ext cx="7777699" cy="908344"/>
            </a:xfrm>
            <a:custGeom>
              <a:avLst/>
              <a:gdLst/>
              <a:ahLst/>
              <a:cxnLst/>
              <a:rect r="r" b="b" t="t" l="l"/>
              <a:pathLst>
                <a:path h="908344" w="7777699">
                  <a:moveTo>
                    <a:pt x="0" y="0"/>
                  </a:moveTo>
                  <a:lnTo>
                    <a:pt x="7777699" y="0"/>
                  </a:lnTo>
                  <a:lnTo>
                    <a:pt x="7777699" y="908344"/>
                  </a:lnTo>
                  <a:lnTo>
                    <a:pt x="0" y="9083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4" id="14"/>
          <p:cNvGrpSpPr/>
          <p:nvPr/>
        </p:nvGrpSpPr>
        <p:grpSpPr>
          <a:xfrm rot="0">
            <a:off x="7173906" y="8653242"/>
            <a:ext cx="5577802" cy="681258"/>
            <a:chOff x="0" y="0"/>
            <a:chExt cx="7437070" cy="908344"/>
          </a:xfrm>
        </p:grpSpPr>
        <p:sp>
          <p:nvSpPr>
            <p:cNvPr name="Freeform 15" id="15"/>
            <p:cNvSpPr/>
            <p:nvPr/>
          </p:nvSpPr>
          <p:spPr>
            <a:xfrm flipH="false" flipV="false" rot="0">
              <a:off x="0" y="0"/>
              <a:ext cx="7437070" cy="908344"/>
            </a:xfrm>
            <a:custGeom>
              <a:avLst/>
              <a:gdLst/>
              <a:ahLst/>
              <a:cxnLst/>
              <a:rect r="r" b="b" t="t" l="l"/>
              <a:pathLst>
                <a:path h="908344" w="7437070">
                  <a:moveTo>
                    <a:pt x="0" y="0"/>
                  </a:moveTo>
                  <a:lnTo>
                    <a:pt x="7437070" y="0"/>
                  </a:lnTo>
                  <a:lnTo>
                    <a:pt x="7437070" y="908344"/>
                  </a:lnTo>
                  <a:lnTo>
                    <a:pt x="0" y="9083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transition spd="fast">
    <p:fade/>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grpSp>
        <p:nvGrpSpPr>
          <p:cNvPr name="Group 4" id="4"/>
          <p:cNvGrpSpPr/>
          <p:nvPr/>
        </p:nvGrpSpPr>
        <p:grpSpPr>
          <a:xfrm rot="0">
            <a:off x="10538333" y="2064969"/>
            <a:ext cx="7347265" cy="6315209"/>
            <a:chOff x="0" y="0"/>
            <a:chExt cx="9796354" cy="8420279"/>
          </a:xfrm>
        </p:grpSpPr>
        <p:sp>
          <p:nvSpPr>
            <p:cNvPr name="AutoShape 5" id="5"/>
            <p:cNvSpPr/>
            <p:nvPr/>
          </p:nvSpPr>
          <p:spPr>
            <a:xfrm flipV="true">
              <a:off x="454518" y="0"/>
              <a:ext cx="0" cy="8420279"/>
            </a:xfrm>
            <a:prstGeom prst="line">
              <a:avLst/>
            </a:prstGeom>
            <a:ln cap="flat" w="50800">
              <a:solidFill>
                <a:srgbClr val="FFFFFF"/>
              </a:solidFill>
              <a:prstDash val="solid"/>
              <a:headEnd type="none" len="sm" w="sm"/>
              <a:tailEnd type="none" len="sm" w="sm"/>
            </a:ln>
          </p:spPr>
        </p:sp>
        <p:sp>
          <p:nvSpPr>
            <p:cNvPr name="AutoShape 6" id="6"/>
            <p:cNvSpPr/>
            <p:nvPr/>
          </p:nvSpPr>
          <p:spPr>
            <a:xfrm flipV="true">
              <a:off x="0" y="7893904"/>
              <a:ext cx="9796354" cy="0"/>
            </a:xfrm>
            <a:prstGeom prst="line">
              <a:avLst/>
            </a:prstGeom>
            <a:ln cap="flat" w="50800">
              <a:solidFill>
                <a:srgbClr val="FFFFFF"/>
              </a:solidFill>
              <a:prstDash val="solid"/>
              <a:headEnd type="none" len="sm" w="sm"/>
              <a:tailEnd type="none" len="sm" w="sm"/>
            </a:ln>
          </p:spPr>
        </p:sp>
        <p:grpSp>
          <p:nvGrpSpPr>
            <p:cNvPr name="Group 7" id="7"/>
            <p:cNvGrpSpPr/>
            <p:nvPr/>
          </p:nvGrpSpPr>
          <p:grpSpPr>
            <a:xfrm rot="0">
              <a:off x="1147801" y="513793"/>
              <a:ext cx="468642" cy="4686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616443" y="1635831"/>
              <a:ext cx="468642" cy="46864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138614" y="2700137"/>
              <a:ext cx="468642" cy="46864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2822943" y="716993"/>
              <a:ext cx="468642" cy="46864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822943" y="1870152"/>
              <a:ext cx="468642" cy="46864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2601272" y="2934458"/>
              <a:ext cx="468642" cy="46864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802315" y="3636065"/>
              <a:ext cx="468642" cy="46864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3359034" y="1401509"/>
              <a:ext cx="468642" cy="468642"/>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3359034" y="2338794"/>
              <a:ext cx="468642" cy="46864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4275152" y="1401509"/>
              <a:ext cx="468642" cy="468642"/>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2890391" y="4088900"/>
              <a:ext cx="468642" cy="46864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4509473" y="0"/>
              <a:ext cx="468642" cy="46864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1382122" y="5075837"/>
              <a:ext cx="468642" cy="468642"/>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4509473" y="2934458"/>
              <a:ext cx="468642" cy="46864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49" id="49"/>
            <p:cNvGrpSpPr/>
            <p:nvPr/>
          </p:nvGrpSpPr>
          <p:grpSpPr>
            <a:xfrm rot="0">
              <a:off x="4040830" y="3854579"/>
              <a:ext cx="468642" cy="468642"/>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51" id="5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2" id="52"/>
            <p:cNvGrpSpPr/>
            <p:nvPr/>
          </p:nvGrpSpPr>
          <p:grpSpPr>
            <a:xfrm rot="0">
              <a:off x="4509473" y="4841516"/>
              <a:ext cx="468642" cy="468642"/>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54" id="5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5" id="55"/>
            <p:cNvGrpSpPr/>
            <p:nvPr/>
          </p:nvGrpSpPr>
          <p:grpSpPr>
            <a:xfrm rot="0">
              <a:off x="5560019" y="4607195"/>
              <a:ext cx="468642" cy="468642"/>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57" id="5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8" id="58"/>
            <p:cNvGrpSpPr/>
            <p:nvPr/>
          </p:nvGrpSpPr>
          <p:grpSpPr>
            <a:xfrm rot="0">
              <a:off x="5794340" y="3854579"/>
              <a:ext cx="468642" cy="468642"/>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60" id="6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5560019" y="6261513"/>
              <a:ext cx="468642" cy="468642"/>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63" id="6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6554863" y="5702622"/>
              <a:ext cx="468642" cy="468642"/>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66" id="6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7" id="67"/>
            <p:cNvGrpSpPr/>
            <p:nvPr/>
          </p:nvGrpSpPr>
          <p:grpSpPr>
            <a:xfrm rot="0">
              <a:off x="6320541" y="6551242"/>
              <a:ext cx="468642" cy="468642"/>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69" id="6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70" id="70"/>
            <p:cNvGrpSpPr/>
            <p:nvPr/>
          </p:nvGrpSpPr>
          <p:grpSpPr>
            <a:xfrm rot="0">
              <a:off x="7493812" y="6730156"/>
              <a:ext cx="468642" cy="468642"/>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72" id="7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73" id="73"/>
            <p:cNvGrpSpPr/>
            <p:nvPr/>
          </p:nvGrpSpPr>
          <p:grpSpPr>
            <a:xfrm rot="0">
              <a:off x="7493812" y="4323222"/>
              <a:ext cx="468642" cy="468642"/>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75" id="7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76" id="76"/>
            <p:cNvGrpSpPr/>
            <p:nvPr/>
          </p:nvGrpSpPr>
          <p:grpSpPr>
            <a:xfrm rot="0">
              <a:off x="5560019" y="7019884"/>
              <a:ext cx="468642" cy="468642"/>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78" id="7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79" id="79"/>
            <p:cNvGrpSpPr/>
            <p:nvPr/>
          </p:nvGrpSpPr>
          <p:grpSpPr>
            <a:xfrm rot="0">
              <a:off x="7259490" y="5936943"/>
              <a:ext cx="468642" cy="468642"/>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81" id="8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2" id="82"/>
            <p:cNvGrpSpPr/>
            <p:nvPr/>
          </p:nvGrpSpPr>
          <p:grpSpPr>
            <a:xfrm rot="0">
              <a:off x="7023505" y="4841516"/>
              <a:ext cx="468642" cy="468642"/>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84" id="8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5" id="85"/>
            <p:cNvGrpSpPr/>
            <p:nvPr/>
          </p:nvGrpSpPr>
          <p:grpSpPr>
            <a:xfrm rot="0">
              <a:off x="4509473" y="6495835"/>
              <a:ext cx="468642" cy="468642"/>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87" id="8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8" id="88"/>
            <p:cNvGrpSpPr/>
            <p:nvPr/>
          </p:nvGrpSpPr>
          <p:grpSpPr>
            <a:xfrm rot="0">
              <a:off x="3572188" y="7198798"/>
              <a:ext cx="468642" cy="468642"/>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90" id="9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1" id="91"/>
            <p:cNvGrpSpPr/>
            <p:nvPr/>
          </p:nvGrpSpPr>
          <p:grpSpPr>
            <a:xfrm rot="0">
              <a:off x="7023505" y="1870152"/>
              <a:ext cx="468642" cy="468642"/>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93" id="9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4" id="94"/>
            <p:cNvGrpSpPr/>
            <p:nvPr/>
          </p:nvGrpSpPr>
          <p:grpSpPr>
            <a:xfrm rot="0">
              <a:off x="7728133" y="2934458"/>
              <a:ext cx="468642" cy="468642"/>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96" id="9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7" id="97"/>
            <p:cNvGrpSpPr/>
            <p:nvPr/>
          </p:nvGrpSpPr>
          <p:grpSpPr>
            <a:xfrm rot="0">
              <a:off x="7257826" y="3636065"/>
              <a:ext cx="468642" cy="468642"/>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99" id="9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00" id="100"/>
            <p:cNvGrpSpPr/>
            <p:nvPr/>
          </p:nvGrpSpPr>
          <p:grpSpPr>
            <a:xfrm rot="0">
              <a:off x="8546654" y="4557543"/>
              <a:ext cx="468642" cy="468642"/>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102" id="10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Freeform 103" id="103"/>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104" id="10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05" id="105"/>
          <p:cNvSpPr/>
          <p:nvPr/>
        </p:nvSpPr>
        <p:spPr>
          <a:xfrm>
            <a:off x="14431785" y="1494358"/>
            <a:ext cx="3190857" cy="0"/>
          </a:xfrm>
          <a:prstGeom prst="line">
            <a:avLst/>
          </a:prstGeom>
          <a:ln cap="flat" w="19050">
            <a:solidFill>
              <a:srgbClr val="ADFDFF"/>
            </a:solidFill>
            <a:prstDash val="solid"/>
            <a:headEnd type="none" len="sm" w="sm"/>
            <a:tailEnd type="none" len="sm" w="sm"/>
          </a:ln>
        </p:spPr>
      </p:sp>
      <p:grpSp>
        <p:nvGrpSpPr>
          <p:cNvPr name="Group 106" id="106"/>
          <p:cNvGrpSpPr/>
          <p:nvPr/>
        </p:nvGrpSpPr>
        <p:grpSpPr>
          <a:xfrm rot="0">
            <a:off x="14532606" y="4394872"/>
            <a:ext cx="351482" cy="351482"/>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108" id="10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09" id="109"/>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10" id="110"/>
          <p:cNvSpPr txBox="true"/>
          <p:nvPr/>
        </p:nvSpPr>
        <p:spPr>
          <a:xfrm rot="0">
            <a:off x="835321" y="1608658"/>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2. NGUYÊN TẮC HOẠT ĐỘNG </a:t>
            </a:r>
          </a:p>
        </p:txBody>
      </p:sp>
      <p:sp>
        <p:nvSpPr>
          <p:cNvPr name="TextBox 111" id="111"/>
          <p:cNvSpPr txBox="true"/>
          <p:nvPr/>
        </p:nvSpPr>
        <p:spPr>
          <a:xfrm rot="0">
            <a:off x="477906" y="3253742"/>
            <a:ext cx="8226377" cy="1634559"/>
          </a:xfrm>
          <a:prstGeom prst="rect">
            <a:avLst/>
          </a:prstGeom>
        </p:spPr>
        <p:txBody>
          <a:bodyPr anchor="t" rtlCol="false" tIns="0" lIns="0" bIns="0" rIns="0">
            <a:spAutoFit/>
          </a:bodyPr>
          <a:lstStyle/>
          <a:p>
            <a:pPr algn="just" marL="718934" indent="-359467" lvl="1">
              <a:lnSpc>
                <a:spcPts val="4328"/>
              </a:lnSpc>
              <a:buFont typeface="Arial"/>
              <a:buChar char="•"/>
            </a:pPr>
            <a:r>
              <a:rPr lang="en-US" sz="3329">
                <a:solidFill>
                  <a:srgbClr val="FFFFFF"/>
                </a:solidFill>
                <a:latin typeface="Tomorrow"/>
                <a:ea typeface="Tomorrow"/>
                <a:cs typeface="Tomorrow"/>
                <a:sym typeface="Tomorrow"/>
              </a:rPr>
              <a:t>Xác định K láng giềng gần nhất: Từ kết quả ở trên, chọn ra K </a:t>
            </a:r>
            <a:r>
              <a:rPr lang="en-US" sz="3329">
                <a:solidFill>
                  <a:srgbClr val="FFFFFF"/>
                </a:solidFill>
                <a:latin typeface="Tomorrow"/>
                <a:ea typeface="Tomorrow"/>
                <a:cs typeface="Tomorrow"/>
                <a:sym typeface="Tomorrow"/>
              </a:rPr>
              <a:t>mẫu có khoảng cách nhỏ nhất.</a:t>
            </a:r>
          </a:p>
        </p:txBody>
      </p:sp>
      <p:sp>
        <p:nvSpPr>
          <p:cNvPr name="TextBox 112" id="112"/>
          <p:cNvSpPr txBox="true"/>
          <p:nvPr/>
        </p:nvSpPr>
        <p:spPr>
          <a:xfrm rot="0">
            <a:off x="477906" y="5105400"/>
            <a:ext cx="8226377" cy="3273309"/>
          </a:xfrm>
          <a:prstGeom prst="rect">
            <a:avLst/>
          </a:prstGeom>
        </p:spPr>
        <p:txBody>
          <a:bodyPr anchor="t" rtlCol="false" tIns="0" lIns="0" bIns="0" rIns="0">
            <a:spAutoFit/>
          </a:bodyPr>
          <a:lstStyle/>
          <a:p>
            <a:pPr algn="just" marL="718934" indent="-359467" lvl="1">
              <a:lnSpc>
                <a:spcPts val="4328"/>
              </a:lnSpc>
              <a:buFont typeface="Arial"/>
              <a:buChar char="•"/>
            </a:pPr>
            <a:r>
              <a:rPr lang="en-US" sz="3329">
                <a:solidFill>
                  <a:srgbClr val="FFFFFF"/>
                </a:solidFill>
                <a:latin typeface="Tomorrow"/>
                <a:ea typeface="Tomorrow"/>
                <a:cs typeface="Tomorrow"/>
                <a:sym typeface="Tomorrow"/>
              </a:rPr>
              <a:t>Dự đoán nhãn cho mẫu mới: Xác định tần suất các nhãn xuất hiện trong K láng giềng vừa được chọn. Cuối cùng lấy nhãn xuất hiện nhiều nhất trong K láng giềng để làm nhãn dự đoán.</a:t>
            </a:r>
          </a:p>
        </p:txBody>
      </p:sp>
      <p:grpSp>
        <p:nvGrpSpPr>
          <p:cNvPr name="Group 113" id="113"/>
          <p:cNvGrpSpPr/>
          <p:nvPr/>
        </p:nvGrpSpPr>
        <p:grpSpPr>
          <a:xfrm rot="0">
            <a:off x="13233349" y="3444415"/>
            <a:ext cx="2396872" cy="2897521"/>
            <a:chOff x="0" y="0"/>
            <a:chExt cx="3195829" cy="3863362"/>
          </a:xfrm>
        </p:grpSpPr>
        <p:sp>
          <p:nvSpPr>
            <p:cNvPr name="Freeform 114" id="114"/>
            <p:cNvSpPr/>
            <p:nvPr/>
          </p:nvSpPr>
          <p:spPr>
            <a:xfrm flipH="false" flipV="false" rot="0">
              <a:off x="0" y="667533"/>
              <a:ext cx="3195829" cy="3195829"/>
            </a:xfrm>
            <a:custGeom>
              <a:avLst/>
              <a:gdLst/>
              <a:ahLst/>
              <a:cxnLst/>
              <a:rect r="r" b="b" t="t" l="l"/>
              <a:pathLst>
                <a:path h="3195829" w="3195829">
                  <a:moveTo>
                    <a:pt x="0" y="0"/>
                  </a:moveTo>
                  <a:lnTo>
                    <a:pt x="3195829" y="0"/>
                  </a:lnTo>
                  <a:lnTo>
                    <a:pt x="3195829" y="3195829"/>
                  </a:lnTo>
                  <a:lnTo>
                    <a:pt x="0" y="31958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5" id="115"/>
            <p:cNvSpPr txBox="true"/>
            <p:nvPr/>
          </p:nvSpPr>
          <p:spPr>
            <a:xfrm rot="0">
              <a:off x="1575981" y="-57150"/>
              <a:ext cx="781368" cy="556684"/>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Tomorrow"/>
                  <a:ea typeface="Tomorrow"/>
                  <a:cs typeface="Tomorrow"/>
                  <a:sym typeface="Tomorrow"/>
                </a:rPr>
                <a:t>k=5</a:t>
              </a:r>
            </a:p>
          </p:txBody>
        </p:sp>
      </p:grpSp>
      <p:grpSp>
        <p:nvGrpSpPr>
          <p:cNvPr name="Group 116" id="116"/>
          <p:cNvGrpSpPr/>
          <p:nvPr/>
        </p:nvGrpSpPr>
        <p:grpSpPr>
          <a:xfrm rot="0">
            <a:off x="6416223" y="8513529"/>
            <a:ext cx="5412224" cy="1048978"/>
            <a:chOff x="0" y="0"/>
            <a:chExt cx="7216299" cy="1398637"/>
          </a:xfrm>
        </p:grpSpPr>
        <p:grpSp>
          <p:nvGrpSpPr>
            <p:cNvPr name="Group 117" id="117"/>
            <p:cNvGrpSpPr/>
            <p:nvPr/>
          </p:nvGrpSpPr>
          <p:grpSpPr>
            <a:xfrm rot="0">
              <a:off x="796954" y="809507"/>
              <a:ext cx="468642" cy="468642"/>
              <a:chOff x="0" y="0"/>
              <a:chExt cx="812800" cy="812800"/>
            </a:xfrm>
          </p:grpSpPr>
          <p:sp>
            <p:nvSpPr>
              <p:cNvPr name="Freeform 118" id="1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119" id="1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20" id="120"/>
            <p:cNvSpPr/>
            <p:nvPr/>
          </p:nvSpPr>
          <p:spPr>
            <a:xfrm flipH="false" flipV="false" rot="0">
              <a:off x="676466" y="689020"/>
              <a:ext cx="709617" cy="709617"/>
            </a:xfrm>
            <a:custGeom>
              <a:avLst/>
              <a:gdLst/>
              <a:ahLst/>
              <a:cxnLst/>
              <a:rect r="r" b="b" t="t" l="l"/>
              <a:pathLst>
                <a:path h="709617" w="709617">
                  <a:moveTo>
                    <a:pt x="0" y="0"/>
                  </a:moveTo>
                  <a:lnTo>
                    <a:pt x="709618" y="0"/>
                  </a:lnTo>
                  <a:lnTo>
                    <a:pt x="709618" y="709617"/>
                  </a:lnTo>
                  <a:lnTo>
                    <a:pt x="0" y="7096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121" id="121"/>
            <p:cNvSpPr txBox="true"/>
            <p:nvPr/>
          </p:nvSpPr>
          <p:spPr>
            <a:xfrm rot="0">
              <a:off x="0" y="-57150"/>
              <a:ext cx="7216299" cy="556684"/>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Tomorrow"/>
                  <a:ea typeface="Tomorrow"/>
                  <a:cs typeface="Tomorrow"/>
                  <a:sym typeface="Tomorrow"/>
                </a:rPr>
                <a:t>Trong 5 láng giềng , tần suất các lớp</a:t>
              </a:r>
            </a:p>
          </p:txBody>
        </p:sp>
        <p:sp>
          <p:nvSpPr>
            <p:cNvPr name="Freeform 122" id="122"/>
            <p:cNvSpPr/>
            <p:nvPr/>
          </p:nvSpPr>
          <p:spPr>
            <a:xfrm flipH="false" flipV="false" rot="0">
              <a:off x="3378922" y="689020"/>
              <a:ext cx="709617" cy="709617"/>
            </a:xfrm>
            <a:custGeom>
              <a:avLst/>
              <a:gdLst/>
              <a:ahLst/>
              <a:cxnLst/>
              <a:rect r="r" b="b" t="t" l="l"/>
              <a:pathLst>
                <a:path h="709617" w="709617">
                  <a:moveTo>
                    <a:pt x="0" y="0"/>
                  </a:moveTo>
                  <a:lnTo>
                    <a:pt x="709617" y="0"/>
                  </a:lnTo>
                  <a:lnTo>
                    <a:pt x="709617" y="709617"/>
                  </a:lnTo>
                  <a:lnTo>
                    <a:pt x="0" y="7096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nvGrpSpPr>
            <p:cNvPr name="Group 123" id="123"/>
            <p:cNvGrpSpPr/>
            <p:nvPr/>
          </p:nvGrpSpPr>
          <p:grpSpPr>
            <a:xfrm rot="0">
              <a:off x="3499410" y="809507"/>
              <a:ext cx="468642" cy="468642"/>
              <a:chOff x="0" y="0"/>
              <a:chExt cx="812800" cy="812800"/>
            </a:xfrm>
          </p:grpSpPr>
          <p:sp>
            <p:nvSpPr>
              <p:cNvPr name="Freeform 124" id="1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125" id="1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26" id="126"/>
            <p:cNvSpPr txBox="true"/>
            <p:nvPr/>
          </p:nvSpPr>
          <p:spPr>
            <a:xfrm rot="0">
              <a:off x="1652449" y="736911"/>
              <a:ext cx="722154" cy="556684"/>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Tomorrow"/>
                  <a:ea typeface="Tomorrow"/>
                  <a:cs typeface="Tomorrow"/>
                  <a:sym typeface="Tomorrow"/>
                </a:rPr>
                <a:t>3/5</a:t>
              </a:r>
            </a:p>
          </p:txBody>
        </p:sp>
        <p:sp>
          <p:nvSpPr>
            <p:cNvPr name="TextBox 127" id="127"/>
            <p:cNvSpPr txBox="true"/>
            <p:nvPr/>
          </p:nvSpPr>
          <p:spPr>
            <a:xfrm rot="0">
              <a:off x="4471683" y="752357"/>
              <a:ext cx="717868" cy="556684"/>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Tomorrow"/>
                  <a:ea typeface="Tomorrow"/>
                  <a:cs typeface="Tomorrow"/>
                  <a:sym typeface="Tomorrow"/>
                </a:rPr>
                <a:t>2/5</a:t>
              </a:r>
            </a:p>
          </p:txBody>
        </p:sp>
      </p:grpSp>
      <p:grpSp>
        <p:nvGrpSpPr>
          <p:cNvPr name="Group 128" id="128"/>
          <p:cNvGrpSpPr/>
          <p:nvPr/>
        </p:nvGrpSpPr>
        <p:grpSpPr>
          <a:xfrm rot="0">
            <a:off x="10958880" y="9030293"/>
            <a:ext cx="6155502" cy="532213"/>
            <a:chOff x="0" y="0"/>
            <a:chExt cx="8207336" cy="709617"/>
          </a:xfrm>
        </p:grpSpPr>
        <p:sp>
          <p:nvSpPr>
            <p:cNvPr name="TextBox 129" id="129"/>
            <p:cNvSpPr txBox="true"/>
            <p:nvPr/>
          </p:nvSpPr>
          <p:spPr>
            <a:xfrm rot="0">
              <a:off x="0" y="32446"/>
              <a:ext cx="465296" cy="556684"/>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Tomorrow"/>
                  <a:ea typeface="Tomorrow"/>
                  <a:cs typeface="Tomorrow"/>
                  <a:sym typeface="Tomorrow"/>
                </a:rPr>
                <a:t>=&gt;</a:t>
              </a:r>
            </a:p>
          </p:txBody>
        </p:sp>
        <p:sp>
          <p:nvSpPr>
            <p:cNvPr name="Freeform 130" id="130"/>
            <p:cNvSpPr/>
            <p:nvPr/>
          </p:nvSpPr>
          <p:spPr>
            <a:xfrm flipH="false" flipV="false" rot="0">
              <a:off x="1038935" y="0"/>
              <a:ext cx="709617" cy="709617"/>
            </a:xfrm>
            <a:custGeom>
              <a:avLst/>
              <a:gdLst/>
              <a:ahLst/>
              <a:cxnLst/>
              <a:rect r="r" b="b" t="t" l="l"/>
              <a:pathLst>
                <a:path h="709617" w="709617">
                  <a:moveTo>
                    <a:pt x="0" y="0"/>
                  </a:moveTo>
                  <a:lnTo>
                    <a:pt x="709617" y="0"/>
                  </a:lnTo>
                  <a:lnTo>
                    <a:pt x="709617" y="709617"/>
                  </a:lnTo>
                  <a:lnTo>
                    <a:pt x="0" y="7096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nvGrpSpPr>
            <p:cNvPr name="Group 131" id="131"/>
            <p:cNvGrpSpPr/>
            <p:nvPr/>
          </p:nvGrpSpPr>
          <p:grpSpPr>
            <a:xfrm rot="0">
              <a:off x="1159422" y="120488"/>
              <a:ext cx="468642" cy="468642"/>
              <a:chOff x="0" y="0"/>
              <a:chExt cx="812800" cy="812800"/>
            </a:xfrm>
          </p:grpSpPr>
          <p:sp>
            <p:nvSpPr>
              <p:cNvPr name="Freeform 132" id="1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name="TextBox 133" id="1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34" id="134"/>
            <p:cNvSpPr txBox="true"/>
            <p:nvPr/>
          </p:nvSpPr>
          <p:spPr>
            <a:xfrm rot="0">
              <a:off x="2256552" y="10156"/>
              <a:ext cx="4974466" cy="556684"/>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Tomorrow"/>
                  <a:ea typeface="Tomorrow"/>
                  <a:cs typeface="Tomorrow"/>
                  <a:sym typeface="Tomorrow"/>
                </a:rPr>
                <a:t>được dự đoán thuộc lớp</a:t>
              </a:r>
            </a:p>
          </p:txBody>
        </p:sp>
        <p:grpSp>
          <p:nvGrpSpPr>
            <p:cNvPr name="Group 135" id="135"/>
            <p:cNvGrpSpPr/>
            <p:nvPr/>
          </p:nvGrpSpPr>
          <p:grpSpPr>
            <a:xfrm rot="0">
              <a:off x="7618206" y="120488"/>
              <a:ext cx="468642" cy="468642"/>
              <a:chOff x="0" y="0"/>
              <a:chExt cx="812800" cy="812800"/>
            </a:xfrm>
          </p:grpSpPr>
          <p:sp>
            <p:nvSpPr>
              <p:cNvPr name="Freeform 136" id="1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DA4F"/>
              </a:solidFill>
            </p:spPr>
          </p:sp>
          <p:sp>
            <p:nvSpPr>
              <p:cNvPr name="TextBox 137" id="13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38" id="138"/>
            <p:cNvSpPr/>
            <p:nvPr/>
          </p:nvSpPr>
          <p:spPr>
            <a:xfrm flipH="false" flipV="false" rot="0">
              <a:off x="7497718" y="0"/>
              <a:ext cx="709617" cy="709617"/>
            </a:xfrm>
            <a:custGeom>
              <a:avLst/>
              <a:gdLst/>
              <a:ahLst/>
              <a:cxnLst/>
              <a:rect r="r" b="b" t="t" l="l"/>
              <a:pathLst>
                <a:path h="709617" w="709617">
                  <a:moveTo>
                    <a:pt x="0" y="0"/>
                  </a:moveTo>
                  <a:lnTo>
                    <a:pt x="709618" y="0"/>
                  </a:lnTo>
                  <a:lnTo>
                    <a:pt x="709618" y="709617"/>
                  </a:lnTo>
                  <a:lnTo>
                    <a:pt x="0" y="7096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7255" y="2718883"/>
            <a:ext cx="3453813" cy="7568117"/>
          </a:xfrm>
          <a:custGeom>
            <a:avLst/>
            <a:gdLst/>
            <a:ahLst/>
            <a:cxnLst/>
            <a:rect r="r" b="b" t="t" l="l"/>
            <a:pathLst>
              <a:path h="7568117" w="3453813">
                <a:moveTo>
                  <a:pt x="0" y="0"/>
                </a:moveTo>
                <a:lnTo>
                  <a:pt x="3453814" y="0"/>
                </a:lnTo>
                <a:lnTo>
                  <a:pt x="3453814"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701486"/>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3. ƯU ĐIỂM </a:t>
            </a:r>
          </a:p>
        </p:txBody>
      </p:sp>
      <p:sp>
        <p:nvSpPr>
          <p:cNvPr name="TextBox 9" id="9"/>
          <p:cNvSpPr txBox="true"/>
          <p:nvPr/>
        </p:nvSpPr>
        <p:spPr>
          <a:xfrm rot="0">
            <a:off x="330041" y="3252283"/>
            <a:ext cx="17292600" cy="2945130"/>
          </a:xfrm>
          <a:prstGeom prst="rect">
            <a:avLst/>
          </a:prstGeom>
        </p:spPr>
        <p:txBody>
          <a:bodyPr anchor="t" rtlCol="false" tIns="0" lIns="0" bIns="0" rIns="0">
            <a:spAutoFit/>
          </a:bodyPr>
          <a:lstStyle/>
          <a:p>
            <a:pPr algn="just" marL="777238" indent="-388619" lvl="1">
              <a:lnSpc>
                <a:spcPts val="4679"/>
              </a:lnSpc>
              <a:buFont typeface="Arial"/>
              <a:buChar char="•"/>
            </a:pPr>
            <a:r>
              <a:rPr lang="en-US" sz="3599">
                <a:solidFill>
                  <a:srgbClr val="FFFA00"/>
                </a:solidFill>
                <a:latin typeface="Tomorrow"/>
                <a:ea typeface="Tomorrow"/>
                <a:cs typeface="Tomorrow"/>
                <a:sym typeface="Tomorrow"/>
              </a:rPr>
              <a:t>Đơn giản, dễ hiểu và dễ triển khai:</a:t>
            </a:r>
            <a:r>
              <a:rPr lang="en-US" sz="3599">
                <a:solidFill>
                  <a:srgbClr val="FFFFFF"/>
                </a:solidFill>
                <a:latin typeface="Tomorrow"/>
                <a:ea typeface="Tomorrow"/>
                <a:cs typeface="Tomorrow"/>
                <a:sym typeface="Tomorrow"/>
              </a:rPr>
              <a:t> Không yêu cầu xây dựng mô hình phức tạp.</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Không tham số:</a:t>
            </a:r>
            <a:r>
              <a:rPr lang="en-US" sz="3599">
                <a:solidFill>
                  <a:srgbClr val="FFFFFF"/>
                </a:solidFill>
                <a:latin typeface="Tomorrow"/>
                <a:ea typeface="Tomorrow"/>
                <a:cs typeface="Tomorrow"/>
                <a:sym typeface="Tomorrow"/>
              </a:rPr>
              <a:t> Không cần giả định trước về phân phối của dữ liệu.</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Hiệu quả với dữ liệu nhỏ hoặc trung bình:</a:t>
            </a:r>
            <a:r>
              <a:rPr lang="en-US" sz="3599">
                <a:solidFill>
                  <a:srgbClr val="FFFFFF"/>
                </a:solidFill>
                <a:latin typeface="Tomorrow"/>
                <a:ea typeface="Tomorrow"/>
                <a:cs typeface="Tomorrow"/>
                <a:sym typeface="Tomorrow"/>
              </a:rPr>
              <a:t> Hoạt động tốt khi tập dữ liệu có kích thước nhỏ và số chiều không quá cao.</a:t>
            </a:r>
          </a:p>
        </p:txBody>
      </p:sp>
    </p:spTree>
  </p:cSld>
  <p:clrMapOvr>
    <a:masterClrMapping/>
  </p:clrMapOvr>
  <p:transition spd="med">
    <p:push dir="l"/>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7255" y="2718883"/>
            <a:ext cx="3453813" cy="7568117"/>
          </a:xfrm>
          <a:custGeom>
            <a:avLst/>
            <a:gdLst/>
            <a:ahLst/>
            <a:cxnLst/>
            <a:rect r="r" b="b" t="t" l="l"/>
            <a:pathLst>
              <a:path h="7568117" w="3453813">
                <a:moveTo>
                  <a:pt x="0" y="0"/>
                </a:moveTo>
                <a:lnTo>
                  <a:pt x="3453814" y="0"/>
                </a:lnTo>
                <a:lnTo>
                  <a:pt x="3453814"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701486"/>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4. NHƯỢC ĐIỂM </a:t>
            </a:r>
          </a:p>
        </p:txBody>
      </p:sp>
      <p:sp>
        <p:nvSpPr>
          <p:cNvPr name="TextBox 9" id="9"/>
          <p:cNvSpPr txBox="true"/>
          <p:nvPr/>
        </p:nvSpPr>
        <p:spPr>
          <a:xfrm rot="0">
            <a:off x="330041" y="3252283"/>
            <a:ext cx="17292600" cy="3535680"/>
          </a:xfrm>
          <a:prstGeom prst="rect">
            <a:avLst/>
          </a:prstGeom>
        </p:spPr>
        <p:txBody>
          <a:bodyPr anchor="t" rtlCol="false" tIns="0" lIns="0" bIns="0" rIns="0">
            <a:spAutoFit/>
          </a:bodyPr>
          <a:lstStyle/>
          <a:p>
            <a:pPr algn="just" marL="777238" indent="-388619" lvl="1">
              <a:lnSpc>
                <a:spcPts val="4679"/>
              </a:lnSpc>
              <a:buFont typeface="Arial"/>
              <a:buChar char="•"/>
            </a:pPr>
            <a:r>
              <a:rPr lang="en-US" sz="3599">
                <a:solidFill>
                  <a:srgbClr val="FFFA00"/>
                </a:solidFill>
                <a:latin typeface="Tomorrow"/>
                <a:ea typeface="Tomorrow"/>
                <a:cs typeface="Tomorrow"/>
                <a:sym typeface="Tomorrow"/>
              </a:rPr>
              <a:t>Tính toán tốn kém:</a:t>
            </a:r>
            <a:r>
              <a:rPr lang="en-US" sz="3599">
                <a:solidFill>
                  <a:srgbClr val="FFFFFF"/>
                </a:solidFill>
                <a:latin typeface="Tomorrow"/>
                <a:ea typeface="Tomorrow"/>
                <a:cs typeface="Tomorrow"/>
                <a:sym typeface="Tomorrow"/>
              </a:rPr>
              <a:t> Khi tập dữ liệu lớn, việc tính toán khoảng cách cho từng mẫu mất nhiều thời gian.</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Nhạy cảm với dữ liệu nhiễu và các đặc trưng không quan trọng:</a:t>
            </a:r>
            <a:r>
              <a:rPr lang="en-US" sz="3599">
                <a:solidFill>
                  <a:srgbClr val="FFFFFF"/>
                </a:solidFill>
                <a:latin typeface="Tomorrow"/>
                <a:ea typeface="Tomorrow"/>
                <a:cs typeface="Tomorrow"/>
                <a:sym typeface="Tomorrow"/>
              </a:rPr>
              <a:t> Các mẫu nhiễu hoặc phân bố không đồng đều có thể gây ảnh hưởng lớn đến kết quả.</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Phụ thuộc nhiều vào cách lựa chọn K:</a:t>
            </a:r>
            <a:r>
              <a:rPr lang="en-US" sz="3599">
                <a:solidFill>
                  <a:srgbClr val="FFFFFF"/>
                </a:solidFill>
                <a:latin typeface="Tomorrow"/>
                <a:ea typeface="Tomorrow"/>
                <a:cs typeface="Tomorrow"/>
                <a:sym typeface="Tomorrow"/>
              </a:rPr>
              <a:t> Phải chọn tham số K sao cho phù hợp. K quá nhỏ sẽ nhạy cảm với nhiễu, K quá lớn sẽ làm mất đi tính chính xác.</a:t>
            </a:r>
          </a:p>
        </p:txBody>
      </p:sp>
    </p:spTree>
  </p:cSld>
  <p:clrMapOvr>
    <a:masterClrMapping/>
  </p:clrMapOvr>
  <p:transition spd="fast">
    <p:fade/>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TextBox 3" id="3"/>
          <p:cNvSpPr txBox="true"/>
          <p:nvPr/>
        </p:nvSpPr>
        <p:spPr>
          <a:xfrm rot="0">
            <a:off x="4534376" y="4635227"/>
            <a:ext cx="9219248" cy="1084961"/>
          </a:xfrm>
          <a:prstGeom prst="rect">
            <a:avLst/>
          </a:prstGeom>
        </p:spPr>
        <p:txBody>
          <a:bodyPr anchor="t" rtlCol="false" tIns="0" lIns="0" bIns="0" rIns="0">
            <a:spAutoFit/>
          </a:bodyPr>
          <a:lstStyle/>
          <a:p>
            <a:pPr algn="ctr">
              <a:lnSpc>
                <a:spcPts val="8362"/>
              </a:lnSpc>
              <a:spcBef>
                <a:spcPct val="0"/>
              </a:spcBef>
            </a:pPr>
            <a:r>
              <a:rPr lang="en-US" b="true" sz="7400">
                <a:solidFill>
                  <a:srgbClr val="FFFFFF"/>
                </a:solidFill>
                <a:latin typeface="Tomorrow Bold"/>
                <a:ea typeface="Tomorrow Bold"/>
                <a:cs typeface="Tomorrow Bold"/>
                <a:sym typeface="Tomorrow Bold"/>
              </a:rPr>
              <a:t>NEURAL NETWORK</a:t>
            </a:r>
          </a:p>
        </p:txBody>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AutoShape 6" id="6"/>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7" id="7"/>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transition spd="med">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10005">
                <a:alpha val="82745"/>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682059" y="2330104"/>
            <a:ext cx="5952484" cy="7229944"/>
            <a:chOff x="0" y="0"/>
            <a:chExt cx="7936645" cy="9639926"/>
          </a:xfrm>
        </p:grpSpPr>
        <p:sp>
          <p:nvSpPr>
            <p:cNvPr name="Freeform 9" id="9"/>
            <p:cNvSpPr/>
            <p:nvPr/>
          </p:nvSpPr>
          <p:spPr>
            <a:xfrm flipH="false" flipV="false" rot="0">
              <a:off x="0" y="5175563"/>
              <a:ext cx="7936645" cy="4464363"/>
            </a:xfrm>
            <a:custGeom>
              <a:avLst/>
              <a:gdLst/>
              <a:ahLst/>
              <a:cxnLst/>
              <a:rect r="r" b="b" t="t" l="l"/>
              <a:pathLst>
                <a:path h="4464363" w="7936645">
                  <a:moveTo>
                    <a:pt x="0" y="0"/>
                  </a:moveTo>
                  <a:lnTo>
                    <a:pt x="7936645" y="0"/>
                  </a:lnTo>
                  <a:lnTo>
                    <a:pt x="7936645" y="4464363"/>
                  </a:lnTo>
                  <a:lnTo>
                    <a:pt x="0" y="4464363"/>
                  </a:lnTo>
                  <a:lnTo>
                    <a:pt x="0" y="0"/>
                  </a:lnTo>
                  <a:close/>
                </a:path>
              </a:pathLst>
            </a:custGeom>
            <a:blipFill>
              <a:blip r:embed="rId5"/>
              <a:stretch>
                <a:fillRect l="0" t="0" r="0" b="0"/>
              </a:stretch>
            </a:blipFill>
          </p:spPr>
        </p:sp>
        <p:sp>
          <p:nvSpPr>
            <p:cNvPr name="Freeform 10" id="10"/>
            <p:cNvSpPr/>
            <p:nvPr/>
          </p:nvSpPr>
          <p:spPr>
            <a:xfrm flipH="false" flipV="false" rot="0">
              <a:off x="0" y="0"/>
              <a:ext cx="7936645" cy="4464363"/>
            </a:xfrm>
            <a:custGeom>
              <a:avLst/>
              <a:gdLst/>
              <a:ahLst/>
              <a:cxnLst/>
              <a:rect r="r" b="b" t="t" l="l"/>
              <a:pathLst>
                <a:path h="4464363" w="7936645">
                  <a:moveTo>
                    <a:pt x="0" y="0"/>
                  </a:moveTo>
                  <a:lnTo>
                    <a:pt x="7936645" y="0"/>
                  </a:lnTo>
                  <a:lnTo>
                    <a:pt x="7936645" y="4464363"/>
                  </a:lnTo>
                  <a:lnTo>
                    <a:pt x="0" y="4464363"/>
                  </a:lnTo>
                  <a:lnTo>
                    <a:pt x="0" y="0"/>
                  </a:lnTo>
                  <a:close/>
                </a:path>
              </a:pathLst>
            </a:custGeom>
            <a:blipFill>
              <a:blip r:embed="rId6"/>
              <a:stretch>
                <a:fillRect l="0" t="0" r="0" b="0"/>
              </a:stretch>
            </a:blipFill>
          </p:spPr>
        </p:sp>
      </p:grpSp>
      <p:sp>
        <p:nvSpPr>
          <p:cNvPr name="TextBox 11" id="11"/>
          <p:cNvSpPr txBox="true"/>
          <p:nvPr/>
        </p:nvSpPr>
        <p:spPr>
          <a:xfrm rot="0">
            <a:off x="0" y="2539654"/>
            <a:ext cx="8501020" cy="5460873"/>
          </a:xfrm>
          <a:prstGeom prst="rect">
            <a:avLst/>
          </a:prstGeom>
        </p:spPr>
        <p:txBody>
          <a:bodyPr anchor="t" rtlCol="false" tIns="0" lIns="0" bIns="0" rIns="0">
            <a:spAutoFit/>
          </a:bodyPr>
          <a:lstStyle/>
          <a:p>
            <a:pPr algn="just" marL="734059" indent="-367030" lvl="1">
              <a:lnSpc>
                <a:spcPts val="5405"/>
              </a:lnSpc>
              <a:buFont typeface="Arial"/>
              <a:buChar char="•"/>
            </a:pPr>
            <a:r>
              <a:rPr lang="en-US" sz="3399">
                <a:solidFill>
                  <a:srgbClr val="FFFFFF"/>
                </a:solidFill>
                <a:latin typeface="Tomorrow"/>
                <a:ea typeface="Tomorrow"/>
                <a:cs typeface="Tomorrow"/>
                <a:sym typeface="Tomorrow"/>
              </a:rPr>
              <a:t>Nhận diện cảm xúc từ giọng nói không chỉ cải thiện tương tác giữa con người và máy móc mà còn mở ra nhiều ứng dụng trong các ngành công nghiệp, như trung tâm chăm sóc khách hàng tự động và trợ lý ảo (Siri của Apple, Google Assistant).</a:t>
            </a:r>
          </a:p>
          <a:p>
            <a:pPr algn="just">
              <a:lnSpc>
                <a:spcPts val="5405"/>
              </a:lnSpc>
            </a:pPr>
          </a:p>
        </p:txBody>
      </p:sp>
      <p:sp>
        <p:nvSpPr>
          <p:cNvPr name="TextBox 12" id="12"/>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3" id="13"/>
          <p:cNvSpPr txBox="true"/>
          <p:nvPr/>
        </p:nvSpPr>
        <p:spPr>
          <a:xfrm rot="0">
            <a:off x="835321" y="1264155"/>
            <a:ext cx="3930008"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Tiềm năng</a:t>
            </a:r>
          </a:p>
        </p:txBody>
      </p:sp>
    </p:spTree>
  </p:cSld>
  <p:clrMapOvr>
    <a:masterClrMapping/>
  </p:clrMapOvr>
  <p:transition spd="fast">
    <p:fade/>
  </p:transition>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2017418"/>
            <a:ext cx="8940606"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NEURAL NETWORK</a:t>
            </a:r>
          </a:p>
        </p:txBody>
      </p:sp>
      <p:sp>
        <p:nvSpPr>
          <p:cNvPr name="TextBox 9" id="9"/>
          <p:cNvSpPr txBox="true"/>
          <p:nvPr/>
        </p:nvSpPr>
        <p:spPr>
          <a:xfrm rot="0">
            <a:off x="624020" y="3415815"/>
            <a:ext cx="16998622" cy="1559560"/>
          </a:xfrm>
          <a:prstGeom prst="rect">
            <a:avLst/>
          </a:prstGeom>
        </p:spPr>
        <p:txBody>
          <a:bodyPr anchor="t" rtlCol="false" tIns="0" lIns="0" bIns="0" rIns="0">
            <a:spAutoFit/>
          </a:bodyPr>
          <a:lstStyle/>
          <a:p>
            <a:pPr algn="just">
              <a:lnSpc>
                <a:spcPts val="4160"/>
              </a:lnSpc>
            </a:pPr>
            <a:r>
              <a:rPr lang="en-US" sz="3200">
                <a:solidFill>
                  <a:srgbClr val="FFFFFF"/>
                </a:solidFill>
                <a:latin typeface="Tomorrow"/>
                <a:ea typeface="Tomorrow"/>
                <a:cs typeface="Tomorrow"/>
                <a:sym typeface="Tomorrow"/>
              </a:rPr>
              <a:t>Neural Network </a:t>
            </a:r>
            <a:r>
              <a:rPr lang="en-US" sz="3200" i="true">
                <a:solidFill>
                  <a:srgbClr val="7ED957"/>
                </a:solidFill>
                <a:latin typeface="Tomorrow Italics"/>
                <a:ea typeface="Tomorrow Italics"/>
                <a:cs typeface="Tomorrow Italics"/>
                <a:sym typeface="Tomorrow Italics"/>
              </a:rPr>
              <a:t>(NN) </a:t>
            </a:r>
            <a:r>
              <a:rPr lang="en-US" sz="3200">
                <a:solidFill>
                  <a:srgbClr val="FFFFFF"/>
                </a:solidFill>
                <a:latin typeface="Tomorrow"/>
                <a:ea typeface="Tomorrow"/>
                <a:cs typeface="Tomorrow"/>
                <a:sym typeface="Tomorrow"/>
              </a:rPr>
              <a:t>hay mạng  nơ-ron bao gồm các đơn vị cơ bản là các nơ-ron nhân tạo, được liên kết với nhau thông qua các lớp</a:t>
            </a:r>
            <a:r>
              <a:rPr lang="en-US" sz="3200">
                <a:solidFill>
                  <a:srgbClr val="7ED957"/>
                </a:solidFill>
                <a:latin typeface="Tomorrow"/>
                <a:ea typeface="Tomorrow"/>
                <a:cs typeface="Tomorrow"/>
                <a:sym typeface="Tomorrow"/>
              </a:rPr>
              <a:t> </a:t>
            </a:r>
            <a:r>
              <a:rPr lang="en-US" sz="3200" i="true">
                <a:solidFill>
                  <a:srgbClr val="7ED957"/>
                </a:solidFill>
                <a:latin typeface="Tomorrow Italics"/>
                <a:ea typeface="Tomorrow Italics"/>
                <a:cs typeface="Tomorrow Italics"/>
                <a:sym typeface="Tomorrow Italics"/>
              </a:rPr>
              <a:t>(layer)</a:t>
            </a:r>
            <a:r>
              <a:rPr lang="en-US" sz="3200" i="true">
                <a:solidFill>
                  <a:srgbClr val="FFFFFF"/>
                </a:solidFill>
                <a:latin typeface="Tomorrow Italics"/>
                <a:ea typeface="Tomorrow Italics"/>
                <a:cs typeface="Tomorrow Italics"/>
                <a:sym typeface="Tomorrow Italics"/>
              </a:rPr>
              <a:t> </a:t>
            </a:r>
            <a:r>
              <a:rPr lang="en-US" sz="3200">
                <a:solidFill>
                  <a:srgbClr val="FFFFFF"/>
                </a:solidFill>
                <a:latin typeface="Tomorrow"/>
                <a:ea typeface="Tomorrow"/>
                <a:cs typeface="Tomorrow"/>
                <a:sym typeface="Tomorrow"/>
              </a:rPr>
              <a:t>để hình thành một mạng lưới thông minh, có khả năng học hỏi và tối ưu hóa từ dữ liệu:</a:t>
            </a:r>
          </a:p>
        </p:txBody>
      </p:sp>
      <p:grpSp>
        <p:nvGrpSpPr>
          <p:cNvPr name="Group 10" id="10"/>
          <p:cNvGrpSpPr/>
          <p:nvPr/>
        </p:nvGrpSpPr>
        <p:grpSpPr>
          <a:xfrm rot="0">
            <a:off x="6935016" y="6129222"/>
            <a:ext cx="1433709" cy="3074825"/>
            <a:chOff x="0" y="0"/>
            <a:chExt cx="1911611" cy="4099767"/>
          </a:xfrm>
        </p:grpSpPr>
        <p:sp>
          <p:nvSpPr>
            <p:cNvPr name="AutoShape 11" id="11"/>
            <p:cNvSpPr/>
            <p:nvPr/>
          </p:nvSpPr>
          <p:spPr>
            <a:xfrm flipV="true">
              <a:off x="22230" y="23885"/>
              <a:ext cx="1867152" cy="675384"/>
            </a:xfrm>
            <a:prstGeom prst="line">
              <a:avLst/>
            </a:prstGeom>
            <a:ln cap="flat" w="50800">
              <a:solidFill>
                <a:srgbClr val="FFFFFF"/>
              </a:solidFill>
              <a:prstDash val="solid"/>
              <a:headEnd type="none" len="sm" w="sm"/>
              <a:tailEnd type="arrow" len="sm" w="med"/>
            </a:ln>
          </p:spPr>
        </p:sp>
        <p:sp>
          <p:nvSpPr>
            <p:cNvPr name="AutoShape 12" id="12"/>
            <p:cNvSpPr/>
            <p:nvPr/>
          </p:nvSpPr>
          <p:spPr>
            <a:xfrm>
              <a:off x="22230" y="699269"/>
              <a:ext cx="1867152" cy="675228"/>
            </a:xfrm>
            <a:prstGeom prst="line">
              <a:avLst/>
            </a:prstGeom>
            <a:ln cap="flat" w="50800">
              <a:solidFill>
                <a:srgbClr val="FFFFFF"/>
              </a:solidFill>
              <a:prstDash val="solid"/>
              <a:headEnd type="none" len="sm" w="sm"/>
              <a:tailEnd type="arrow" len="sm" w="med"/>
            </a:ln>
          </p:spPr>
        </p:sp>
        <p:sp>
          <p:nvSpPr>
            <p:cNvPr name="AutoShape 13" id="13"/>
            <p:cNvSpPr/>
            <p:nvPr/>
          </p:nvSpPr>
          <p:spPr>
            <a:xfrm>
              <a:off x="22230" y="699269"/>
              <a:ext cx="1867152" cy="2026984"/>
            </a:xfrm>
            <a:prstGeom prst="line">
              <a:avLst/>
            </a:prstGeom>
            <a:ln cap="flat" w="50800">
              <a:solidFill>
                <a:srgbClr val="FFFFFF"/>
              </a:solidFill>
              <a:prstDash val="solid"/>
              <a:headEnd type="none" len="sm" w="sm"/>
              <a:tailEnd type="arrow" len="sm" w="med"/>
            </a:ln>
          </p:spPr>
        </p:sp>
        <p:sp>
          <p:nvSpPr>
            <p:cNvPr name="AutoShape 14" id="14"/>
            <p:cNvSpPr/>
            <p:nvPr/>
          </p:nvSpPr>
          <p:spPr>
            <a:xfrm>
              <a:off x="22230" y="699269"/>
              <a:ext cx="1867152" cy="3376608"/>
            </a:xfrm>
            <a:prstGeom prst="line">
              <a:avLst/>
            </a:prstGeom>
            <a:ln cap="flat" w="50800">
              <a:solidFill>
                <a:srgbClr val="FFFFFF"/>
              </a:solidFill>
              <a:prstDash val="solid"/>
              <a:headEnd type="none" len="sm" w="sm"/>
              <a:tailEnd type="arrow" len="sm" w="med"/>
            </a:ln>
          </p:spPr>
        </p:sp>
        <p:sp>
          <p:nvSpPr>
            <p:cNvPr name="AutoShape 15" id="15"/>
            <p:cNvSpPr/>
            <p:nvPr/>
          </p:nvSpPr>
          <p:spPr>
            <a:xfrm flipV="true">
              <a:off x="22230" y="23885"/>
              <a:ext cx="1867152" cy="2025996"/>
            </a:xfrm>
            <a:prstGeom prst="line">
              <a:avLst/>
            </a:prstGeom>
            <a:ln cap="flat" w="50800">
              <a:solidFill>
                <a:srgbClr val="FFFFFF"/>
              </a:solidFill>
              <a:prstDash val="solid"/>
              <a:headEnd type="none" len="sm" w="sm"/>
              <a:tailEnd type="arrow" len="sm" w="med"/>
            </a:ln>
          </p:spPr>
        </p:sp>
        <p:sp>
          <p:nvSpPr>
            <p:cNvPr name="AutoShape 16" id="16"/>
            <p:cNvSpPr/>
            <p:nvPr/>
          </p:nvSpPr>
          <p:spPr>
            <a:xfrm flipV="true">
              <a:off x="22230" y="1374497"/>
              <a:ext cx="1867152" cy="675384"/>
            </a:xfrm>
            <a:prstGeom prst="line">
              <a:avLst/>
            </a:prstGeom>
            <a:ln cap="flat" w="50800">
              <a:solidFill>
                <a:srgbClr val="FFFFFF"/>
              </a:solidFill>
              <a:prstDash val="solid"/>
              <a:headEnd type="none" len="sm" w="sm"/>
              <a:tailEnd type="arrow" len="sm" w="med"/>
            </a:ln>
          </p:spPr>
        </p:sp>
        <p:sp>
          <p:nvSpPr>
            <p:cNvPr name="AutoShape 17" id="17"/>
            <p:cNvSpPr/>
            <p:nvPr/>
          </p:nvSpPr>
          <p:spPr>
            <a:xfrm>
              <a:off x="22230" y="2049881"/>
              <a:ext cx="1867152" cy="676372"/>
            </a:xfrm>
            <a:prstGeom prst="line">
              <a:avLst/>
            </a:prstGeom>
            <a:ln cap="flat" w="50800">
              <a:solidFill>
                <a:srgbClr val="FFFFFF"/>
              </a:solidFill>
              <a:prstDash val="solid"/>
              <a:headEnd type="none" len="sm" w="sm"/>
              <a:tailEnd type="arrow" len="sm" w="med"/>
            </a:ln>
          </p:spPr>
        </p:sp>
        <p:sp>
          <p:nvSpPr>
            <p:cNvPr name="AutoShape 18" id="18"/>
            <p:cNvSpPr/>
            <p:nvPr/>
          </p:nvSpPr>
          <p:spPr>
            <a:xfrm>
              <a:off x="22230" y="2049881"/>
              <a:ext cx="1867152" cy="2025996"/>
            </a:xfrm>
            <a:prstGeom prst="line">
              <a:avLst/>
            </a:prstGeom>
            <a:ln cap="flat" w="50800">
              <a:solidFill>
                <a:srgbClr val="FFFFFF"/>
              </a:solidFill>
              <a:prstDash val="solid"/>
              <a:headEnd type="none" len="sm" w="sm"/>
              <a:tailEnd type="arrow" len="sm" w="med"/>
            </a:ln>
          </p:spPr>
        </p:sp>
        <p:sp>
          <p:nvSpPr>
            <p:cNvPr name="AutoShape 19" id="19"/>
            <p:cNvSpPr/>
            <p:nvPr/>
          </p:nvSpPr>
          <p:spPr>
            <a:xfrm flipV="true">
              <a:off x="22230" y="23885"/>
              <a:ext cx="1867152" cy="3377752"/>
            </a:xfrm>
            <a:prstGeom prst="line">
              <a:avLst/>
            </a:prstGeom>
            <a:ln cap="flat" w="50800">
              <a:solidFill>
                <a:srgbClr val="FFFFFF"/>
              </a:solidFill>
              <a:prstDash val="solid"/>
              <a:headEnd type="none" len="sm" w="sm"/>
              <a:tailEnd type="arrow" len="sm" w="med"/>
            </a:ln>
          </p:spPr>
        </p:sp>
        <p:sp>
          <p:nvSpPr>
            <p:cNvPr name="AutoShape 20" id="20"/>
            <p:cNvSpPr/>
            <p:nvPr/>
          </p:nvSpPr>
          <p:spPr>
            <a:xfrm flipV="true">
              <a:off x="22230" y="1374497"/>
              <a:ext cx="1867152" cy="2027140"/>
            </a:xfrm>
            <a:prstGeom prst="line">
              <a:avLst/>
            </a:prstGeom>
            <a:ln cap="flat" w="50800">
              <a:solidFill>
                <a:srgbClr val="FFFFFF"/>
              </a:solidFill>
              <a:prstDash val="solid"/>
              <a:headEnd type="none" len="sm" w="sm"/>
              <a:tailEnd type="arrow" len="sm" w="med"/>
            </a:ln>
          </p:spPr>
        </p:sp>
        <p:sp>
          <p:nvSpPr>
            <p:cNvPr name="AutoShape 21" id="21"/>
            <p:cNvSpPr/>
            <p:nvPr/>
          </p:nvSpPr>
          <p:spPr>
            <a:xfrm flipV="true">
              <a:off x="22230" y="2726253"/>
              <a:ext cx="1867152" cy="675384"/>
            </a:xfrm>
            <a:prstGeom prst="line">
              <a:avLst/>
            </a:prstGeom>
            <a:ln cap="flat" w="50800">
              <a:solidFill>
                <a:srgbClr val="FFFFFF"/>
              </a:solidFill>
              <a:prstDash val="solid"/>
              <a:headEnd type="none" len="sm" w="sm"/>
              <a:tailEnd type="arrow" len="sm" w="med"/>
            </a:ln>
          </p:spPr>
        </p:sp>
        <p:sp>
          <p:nvSpPr>
            <p:cNvPr name="AutoShape 22" id="22"/>
            <p:cNvSpPr/>
            <p:nvPr/>
          </p:nvSpPr>
          <p:spPr>
            <a:xfrm>
              <a:off x="22230" y="3401637"/>
              <a:ext cx="1867152" cy="674240"/>
            </a:xfrm>
            <a:prstGeom prst="line">
              <a:avLst/>
            </a:prstGeom>
            <a:ln cap="flat" w="50800">
              <a:solidFill>
                <a:srgbClr val="FFFFFF"/>
              </a:solidFill>
              <a:prstDash val="solid"/>
              <a:headEnd type="none" len="sm" w="sm"/>
              <a:tailEnd type="arrow" len="sm" w="med"/>
            </a:ln>
          </p:spPr>
        </p:sp>
      </p:grpSp>
      <p:grpSp>
        <p:nvGrpSpPr>
          <p:cNvPr name="Group 23" id="23"/>
          <p:cNvGrpSpPr/>
          <p:nvPr/>
        </p:nvGrpSpPr>
        <p:grpSpPr>
          <a:xfrm rot="0">
            <a:off x="9154926" y="6131979"/>
            <a:ext cx="1391448" cy="3069547"/>
            <a:chOff x="0" y="0"/>
            <a:chExt cx="1855265" cy="4092729"/>
          </a:xfrm>
        </p:grpSpPr>
        <p:sp>
          <p:nvSpPr>
            <p:cNvPr name="AutoShape 24" id="24"/>
            <p:cNvSpPr/>
            <p:nvPr/>
          </p:nvSpPr>
          <p:spPr>
            <a:xfrm>
              <a:off x="21161" y="20209"/>
              <a:ext cx="1812942" cy="1380290"/>
            </a:xfrm>
            <a:prstGeom prst="line">
              <a:avLst/>
            </a:prstGeom>
            <a:ln cap="flat" w="50800">
              <a:solidFill>
                <a:srgbClr val="FFFFFF"/>
              </a:solidFill>
              <a:prstDash val="solid"/>
              <a:headEnd type="none" len="sm" w="sm"/>
              <a:tailEnd type="arrow" len="sm" w="med"/>
            </a:ln>
          </p:spPr>
        </p:sp>
        <p:sp>
          <p:nvSpPr>
            <p:cNvPr name="AutoShape 25" id="25"/>
            <p:cNvSpPr/>
            <p:nvPr/>
          </p:nvSpPr>
          <p:spPr>
            <a:xfrm>
              <a:off x="21161" y="20209"/>
              <a:ext cx="1812942" cy="2730902"/>
            </a:xfrm>
            <a:prstGeom prst="line">
              <a:avLst/>
            </a:prstGeom>
            <a:ln cap="flat" w="50800">
              <a:solidFill>
                <a:srgbClr val="FFFFFF"/>
              </a:solidFill>
              <a:prstDash val="solid"/>
              <a:headEnd type="none" len="sm" w="sm"/>
              <a:tailEnd type="arrow" len="sm" w="med"/>
            </a:ln>
          </p:spPr>
        </p:sp>
        <p:sp>
          <p:nvSpPr>
            <p:cNvPr name="AutoShape 26" id="26"/>
            <p:cNvSpPr/>
            <p:nvPr/>
          </p:nvSpPr>
          <p:spPr>
            <a:xfrm>
              <a:off x="21161" y="1370821"/>
              <a:ext cx="1812942" cy="29677"/>
            </a:xfrm>
            <a:prstGeom prst="line">
              <a:avLst/>
            </a:prstGeom>
            <a:ln cap="flat" w="50800">
              <a:solidFill>
                <a:srgbClr val="FFFFFF"/>
              </a:solidFill>
              <a:prstDash val="solid"/>
              <a:headEnd type="none" len="sm" w="sm"/>
              <a:tailEnd type="arrow" len="sm" w="med"/>
            </a:ln>
          </p:spPr>
        </p:sp>
        <p:sp>
          <p:nvSpPr>
            <p:cNvPr name="AutoShape 27" id="27"/>
            <p:cNvSpPr/>
            <p:nvPr/>
          </p:nvSpPr>
          <p:spPr>
            <a:xfrm>
              <a:off x="21161" y="1370821"/>
              <a:ext cx="1812942" cy="1380290"/>
            </a:xfrm>
            <a:prstGeom prst="line">
              <a:avLst/>
            </a:prstGeom>
            <a:ln cap="flat" w="50800">
              <a:solidFill>
                <a:srgbClr val="FFFFFF"/>
              </a:solidFill>
              <a:prstDash val="solid"/>
              <a:headEnd type="none" len="sm" w="sm"/>
              <a:tailEnd type="arrow" len="sm" w="med"/>
            </a:ln>
          </p:spPr>
        </p:sp>
        <p:sp>
          <p:nvSpPr>
            <p:cNvPr name="AutoShape 28" id="28"/>
            <p:cNvSpPr/>
            <p:nvPr/>
          </p:nvSpPr>
          <p:spPr>
            <a:xfrm flipV="true">
              <a:off x="21161" y="1400499"/>
              <a:ext cx="1812942" cy="1322078"/>
            </a:xfrm>
            <a:prstGeom prst="line">
              <a:avLst/>
            </a:prstGeom>
            <a:ln cap="flat" w="50800">
              <a:solidFill>
                <a:srgbClr val="FFFFFF"/>
              </a:solidFill>
              <a:prstDash val="solid"/>
              <a:headEnd type="none" len="sm" w="sm"/>
              <a:tailEnd type="arrow" len="sm" w="med"/>
            </a:ln>
          </p:spPr>
        </p:sp>
        <p:sp>
          <p:nvSpPr>
            <p:cNvPr name="AutoShape 29" id="29"/>
            <p:cNvSpPr/>
            <p:nvPr/>
          </p:nvSpPr>
          <p:spPr>
            <a:xfrm>
              <a:off x="21161" y="2722577"/>
              <a:ext cx="1812942" cy="28534"/>
            </a:xfrm>
            <a:prstGeom prst="line">
              <a:avLst/>
            </a:prstGeom>
            <a:ln cap="flat" w="50800">
              <a:solidFill>
                <a:srgbClr val="FFFFFF"/>
              </a:solidFill>
              <a:prstDash val="solid"/>
              <a:headEnd type="none" len="sm" w="sm"/>
              <a:tailEnd type="arrow" len="sm" w="med"/>
            </a:ln>
          </p:spPr>
        </p:sp>
        <p:sp>
          <p:nvSpPr>
            <p:cNvPr name="AutoShape 30" id="30"/>
            <p:cNvSpPr/>
            <p:nvPr/>
          </p:nvSpPr>
          <p:spPr>
            <a:xfrm flipV="true">
              <a:off x="21161" y="1400499"/>
              <a:ext cx="1812942" cy="2671702"/>
            </a:xfrm>
            <a:prstGeom prst="line">
              <a:avLst/>
            </a:prstGeom>
            <a:ln cap="flat" w="50800">
              <a:solidFill>
                <a:srgbClr val="FFFFFF"/>
              </a:solidFill>
              <a:prstDash val="solid"/>
              <a:headEnd type="none" len="sm" w="sm"/>
              <a:tailEnd type="arrow" len="sm" w="med"/>
            </a:ln>
          </p:spPr>
        </p:sp>
        <p:sp>
          <p:nvSpPr>
            <p:cNvPr name="AutoShape 31" id="31"/>
            <p:cNvSpPr/>
            <p:nvPr/>
          </p:nvSpPr>
          <p:spPr>
            <a:xfrm flipV="true">
              <a:off x="21161" y="2751111"/>
              <a:ext cx="1812942" cy="1321090"/>
            </a:xfrm>
            <a:prstGeom prst="line">
              <a:avLst/>
            </a:prstGeom>
            <a:ln cap="flat" w="50800">
              <a:solidFill>
                <a:srgbClr val="FFFFFF"/>
              </a:solidFill>
              <a:prstDash val="solid"/>
              <a:headEnd type="none" len="sm" w="sm"/>
              <a:tailEnd type="arrow" len="sm" w="med"/>
            </a:ln>
          </p:spPr>
        </p:sp>
      </p:grpSp>
      <p:grpSp>
        <p:nvGrpSpPr>
          <p:cNvPr name="Group 32" id="32"/>
          <p:cNvGrpSpPr/>
          <p:nvPr/>
        </p:nvGrpSpPr>
        <p:grpSpPr>
          <a:xfrm rot="0">
            <a:off x="7355713" y="5248275"/>
            <a:ext cx="2811423" cy="4347227"/>
            <a:chOff x="0" y="0"/>
            <a:chExt cx="3748564" cy="5796303"/>
          </a:xfrm>
        </p:grpSpPr>
        <p:grpSp>
          <p:nvGrpSpPr>
            <p:cNvPr name="Group 33" id="33"/>
            <p:cNvGrpSpPr/>
            <p:nvPr/>
          </p:nvGrpSpPr>
          <p:grpSpPr>
            <a:xfrm rot="0">
              <a:off x="1328452" y="652652"/>
              <a:ext cx="1091660" cy="109166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1328452" y="2003264"/>
              <a:ext cx="1091660" cy="109166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1328452" y="3355020"/>
              <a:ext cx="1091660" cy="1091660"/>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1328452" y="4704643"/>
              <a:ext cx="1091660" cy="109166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0" y="-57150"/>
              <a:ext cx="3748564"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Hidden nodes layer</a:t>
              </a:r>
            </a:p>
          </p:txBody>
        </p:sp>
      </p:grpSp>
      <p:grpSp>
        <p:nvGrpSpPr>
          <p:cNvPr name="Group 46" id="46"/>
          <p:cNvGrpSpPr/>
          <p:nvPr/>
        </p:nvGrpSpPr>
        <p:grpSpPr>
          <a:xfrm rot="0">
            <a:off x="4012708" y="5695661"/>
            <a:ext cx="2938980" cy="3394161"/>
            <a:chOff x="0" y="0"/>
            <a:chExt cx="3918640" cy="4525548"/>
          </a:xfrm>
        </p:grpSpPr>
        <p:grpSp>
          <p:nvGrpSpPr>
            <p:cNvPr name="Group 47" id="47"/>
            <p:cNvGrpSpPr/>
            <p:nvPr/>
          </p:nvGrpSpPr>
          <p:grpSpPr>
            <a:xfrm rot="0">
              <a:off x="2826981" y="731521"/>
              <a:ext cx="1091660" cy="1091660"/>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49" id="4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0" id="50"/>
            <p:cNvGrpSpPr/>
            <p:nvPr/>
          </p:nvGrpSpPr>
          <p:grpSpPr>
            <a:xfrm rot="0">
              <a:off x="2826981" y="2082133"/>
              <a:ext cx="1091660" cy="1091660"/>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52" id="5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2826981" y="3433888"/>
              <a:ext cx="1091660" cy="1091660"/>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55" id="5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6" id="56"/>
            <p:cNvSpPr txBox="true"/>
            <p:nvPr/>
          </p:nvSpPr>
          <p:spPr>
            <a:xfrm rot="0">
              <a:off x="0" y="-57150"/>
              <a:ext cx="3415030"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Input nodes layer</a:t>
              </a:r>
            </a:p>
          </p:txBody>
        </p:sp>
      </p:grpSp>
      <p:grpSp>
        <p:nvGrpSpPr>
          <p:cNvPr name="Group 57" id="57"/>
          <p:cNvGrpSpPr/>
          <p:nvPr/>
        </p:nvGrpSpPr>
        <p:grpSpPr>
          <a:xfrm rot="0">
            <a:off x="10436206" y="5695661"/>
            <a:ext cx="2749868" cy="2909023"/>
            <a:chOff x="0" y="0"/>
            <a:chExt cx="3666490" cy="3878698"/>
          </a:xfrm>
        </p:grpSpPr>
        <p:grpSp>
          <p:nvGrpSpPr>
            <p:cNvPr name="Group 58" id="58"/>
            <p:cNvGrpSpPr/>
            <p:nvPr/>
          </p:nvGrpSpPr>
          <p:grpSpPr>
            <a:xfrm rot="0">
              <a:off x="125730" y="1436426"/>
              <a:ext cx="1091660" cy="1091660"/>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60" id="6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25730" y="2787038"/>
              <a:ext cx="1091660" cy="1091660"/>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63" id="6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64" id="64"/>
            <p:cNvSpPr txBox="true"/>
            <p:nvPr/>
          </p:nvSpPr>
          <p:spPr>
            <a:xfrm rot="0">
              <a:off x="0" y="-57150"/>
              <a:ext cx="3666490"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Output nodes layer</a:t>
              </a:r>
            </a:p>
          </p:txBody>
        </p:sp>
      </p:grpSp>
      <p:grpSp>
        <p:nvGrpSpPr>
          <p:cNvPr name="Group 65" id="65"/>
          <p:cNvGrpSpPr/>
          <p:nvPr/>
        </p:nvGrpSpPr>
        <p:grpSpPr>
          <a:xfrm rot="0">
            <a:off x="2219460" y="6147136"/>
            <a:ext cx="3913593" cy="2552364"/>
            <a:chOff x="0" y="0"/>
            <a:chExt cx="5218125" cy="3403152"/>
          </a:xfrm>
        </p:grpSpPr>
        <p:sp>
          <p:nvSpPr>
            <p:cNvPr name="TextBox 66" id="66"/>
            <p:cNvSpPr txBox="true"/>
            <p:nvPr/>
          </p:nvSpPr>
          <p:spPr>
            <a:xfrm rot="0">
              <a:off x="77031" y="-57150"/>
              <a:ext cx="1319689"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Input 1</a:t>
              </a:r>
            </a:p>
          </p:txBody>
        </p:sp>
        <p:sp>
          <p:nvSpPr>
            <p:cNvPr name="AutoShape 67" id="67"/>
            <p:cNvSpPr/>
            <p:nvPr/>
          </p:nvSpPr>
          <p:spPr>
            <a:xfrm>
              <a:off x="77031" y="675384"/>
              <a:ext cx="5140946" cy="0"/>
            </a:xfrm>
            <a:prstGeom prst="line">
              <a:avLst/>
            </a:prstGeom>
            <a:ln cap="flat" w="50800">
              <a:solidFill>
                <a:srgbClr val="FFFFFF"/>
              </a:solidFill>
              <a:prstDash val="solid"/>
              <a:headEnd type="none" len="sm" w="sm"/>
              <a:tailEnd type="arrow" len="sm" w="med"/>
            </a:ln>
          </p:spPr>
        </p:sp>
        <p:sp>
          <p:nvSpPr>
            <p:cNvPr name="TextBox 68" id="68"/>
            <p:cNvSpPr txBox="true"/>
            <p:nvPr/>
          </p:nvSpPr>
          <p:spPr>
            <a:xfrm rot="0">
              <a:off x="77031" y="1323140"/>
              <a:ext cx="1473752"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Input 2</a:t>
              </a:r>
            </a:p>
          </p:txBody>
        </p:sp>
        <p:sp>
          <p:nvSpPr>
            <p:cNvPr name="AutoShape 69" id="69"/>
            <p:cNvSpPr/>
            <p:nvPr/>
          </p:nvSpPr>
          <p:spPr>
            <a:xfrm flipV="true">
              <a:off x="77031" y="2025996"/>
              <a:ext cx="5140946" cy="29677"/>
            </a:xfrm>
            <a:prstGeom prst="line">
              <a:avLst/>
            </a:prstGeom>
            <a:ln cap="flat" w="50800">
              <a:solidFill>
                <a:srgbClr val="FFFFFF"/>
              </a:solidFill>
              <a:prstDash val="solid"/>
              <a:headEnd type="none" len="sm" w="sm"/>
              <a:tailEnd type="arrow" len="sm" w="med"/>
            </a:ln>
          </p:spPr>
        </p:sp>
        <p:sp>
          <p:nvSpPr>
            <p:cNvPr name="TextBox 70" id="70"/>
            <p:cNvSpPr txBox="true"/>
            <p:nvPr/>
          </p:nvSpPr>
          <p:spPr>
            <a:xfrm rot="0">
              <a:off x="0" y="2645218"/>
              <a:ext cx="1627815"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Input 3</a:t>
              </a:r>
            </a:p>
          </p:txBody>
        </p:sp>
        <p:sp>
          <p:nvSpPr>
            <p:cNvPr name="AutoShape 71" id="71"/>
            <p:cNvSpPr/>
            <p:nvPr/>
          </p:nvSpPr>
          <p:spPr>
            <a:xfrm>
              <a:off x="77031" y="3377752"/>
              <a:ext cx="5140946" cy="0"/>
            </a:xfrm>
            <a:prstGeom prst="line">
              <a:avLst/>
            </a:prstGeom>
            <a:ln cap="flat" w="50800">
              <a:solidFill>
                <a:srgbClr val="FFFFFF"/>
              </a:solidFill>
              <a:prstDash val="solid"/>
              <a:headEnd type="none" len="sm" w="sm"/>
              <a:tailEnd type="arrow" len="sm" w="med"/>
            </a:ln>
          </p:spPr>
        </p:sp>
      </p:grpSp>
      <p:grpSp>
        <p:nvGrpSpPr>
          <p:cNvPr name="Group 72" id="72"/>
          <p:cNvGrpSpPr/>
          <p:nvPr/>
        </p:nvGrpSpPr>
        <p:grpSpPr>
          <a:xfrm rot="0">
            <a:off x="11349248" y="6704906"/>
            <a:ext cx="4017135" cy="1509456"/>
            <a:chOff x="0" y="0"/>
            <a:chExt cx="5356180" cy="2012608"/>
          </a:xfrm>
        </p:grpSpPr>
        <p:sp>
          <p:nvSpPr>
            <p:cNvPr name="TextBox 73" id="73"/>
            <p:cNvSpPr txBox="true"/>
            <p:nvPr/>
          </p:nvSpPr>
          <p:spPr>
            <a:xfrm rot="0">
              <a:off x="3515186" y="-57150"/>
              <a:ext cx="1653492"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Output 1</a:t>
              </a:r>
            </a:p>
          </p:txBody>
        </p:sp>
        <p:sp>
          <p:nvSpPr>
            <p:cNvPr name="AutoShape 74" id="74"/>
            <p:cNvSpPr/>
            <p:nvPr/>
          </p:nvSpPr>
          <p:spPr>
            <a:xfrm>
              <a:off x="0" y="636596"/>
              <a:ext cx="5356180" cy="0"/>
            </a:xfrm>
            <a:prstGeom prst="line">
              <a:avLst/>
            </a:prstGeom>
            <a:ln cap="flat" w="50800">
              <a:solidFill>
                <a:srgbClr val="FFFFFF"/>
              </a:solidFill>
              <a:prstDash val="sysDash"/>
              <a:headEnd type="none" len="sm" w="sm"/>
              <a:tailEnd type="arrow" len="sm" w="med"/>
            </a:ln>
          </p:spPr>
        </p:sp>
        <p:sp>
          <p:nvSpPr>
            <p:cNvPr name="TextBox 75" id="75"/>
            <p:cNvSpPr txBox="true"/>
            <p:nvPr/>
          </p:nvSpPr>
          <p:spPr>
            <a:xfrm rot="0">
              <a:off x="3361123" y="1225153"/>
              <a:ext cx="1807555"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Output 2</a:t>
              </a:r>
            </a:p>
          </p:txBody>
        </p:sp>
        <p:sp>
          <p:nvSpPr>
            <p:cNvPr name="AutoShape 76" id="76"/>
            <p:cNvSpPr/>
            <p:nvPr/>
          </p:nvSpPr>
          <p:spPr>
            <a:xfrm>
              <a:off x="0" y="1987208"/>
              <a:ext cx="5356180" cy="0"/>
            </a:xfrm>
            <a:prstGeom prst="line">
              <a:avLst/>
            </a:prstGeom>
            <a:ln cap="flat" w="50800">
              <a:solidFill>
                <a:srgbClr val="FFFFFF"/>
              </a:solidFill>
              <a:prstDash val="sysDash"/>
              <a:headEnd type="none" len="sm" w="sm"/>
              <a:tailEnd type="arrow" len="sm" w="med"/>
            </a:ln>
          </p:spPr>
        </p:sp>
      </p:grpSp>
    </p:spTree>
  </p:cSld>
  <p:clrMapOvr>
    <a:masterClrMapping/>
  </p:clrMapOvr>
  <p:transition spd="slow">
    <p:push dir="u"/>
  </p:transition>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127578" y="1580083"/>
            <a:ext cx="8040252" cy="1017397"/>
          </a:xfrm>
          <a:prstGeom prst="rect">
            <a:avLst/>
          </a:prstGeom>
        </p:spPr>
        <p:txBody>
          <a:bodyPr anchor="t" rtlCol="false" tIns="0" lIns="0" bIns="0" rIns="0">
            <a:spAutoFit/>
          </a:bodyPr>
          <a:lstStyle/>
          <a:p>
            <a:pPr algn="just" marL="1597661" indent="-798830" lvl="1">
              <a:lnSpc>
                <a:spcPts val="7844"/>
              </a:lnSpc>
              <a:buAutoNum type="arabicPeriod" startAt="1"/>
            </a:pPr>
            <a:r>
              <a:rPr lang="en-US" sz="7400">
                <a:solidFill>
                  <a:srgbClr val="FFFFFF"/>
                </a:solidFill>
                <a:latin typeface="Anton"/>
                <a:ea typeface="Anton"/>
                <a:cs typeface="Anton"/>
                <a:sym typeface="Anton"/>
              </a:rPr>
              <a:t>CẤU TRÚC CƠ BẢN</a:t>
            </a:r>
          </a:p>
        </p:txBody>
      </p:sp>
      <p:sp>
        <p:nvSpPr>
          <p:cNvPr name="TextBox 9" id="9"/>
          <p:cNvSpPr txBox="true"/>
          <p:nvPr/>
        </p:nvSpPr>
        <p:spPr>
          <a:xfrm rot="0">
            <a:off x="835321" y="2816207"/>
            <a:ext cx="16787320" cy="547638"/>
          </a:xfrm>
          <a:prstGeom prst="rect">
            <a:avLst/>
          </a:prstGeom>
        </p:spPr>
        <p:txBody>
          <a:bodyPr anchor="t" rtlCol="false" tIns="0" lIns="0" bIns="0" rIns="0">
            <a:spAutoFit/>
          </a:bodyPr>
          <a:lstStyle/>
          <a:p>
            <a:pPr algn="just">
              <a:lnSpc>
                <a:spcPts val="4392"/>
              </a:lnSpc>
            </a:pPr>
            <a:r>
              <a:rPr lang="en-US" sz="3378">
                <a:solidFill>
                  <a:srgbClr val="FFFFFF"/>
                </a:solidFill>
                <a:latin typeface="Tomorrow"/>
                <a:ea typeface="Tomorrow"/>
                <a:cs typeface="Tomorrow"/>
                <a:sym typeface="Tomorrow"/>
              </a:rPr>
              <a:t> Neural Network thường có 3 thành phần chính:</a:t>
            </a:r>
          </a:p>
        </p:txBody>
      </p:sp>
      <p:sp>
        <p:nvSpPr>
          <p:cNvPr name="TextBox 10" id="10"/>
          <p:cNvSpPr txBox="true"/>
          <p:nvPr/>
        </p:nvSpPr>
        <p:spPr>
          <a:xfrm rot="0">
            <a:off x="582681" y="3782946"/>
            <a:ext cx="16787320" cy="1652538"/>
          </a:xfrm>
          <a:prstGeom prst="rect">
            <a:avLst/>
          </a:prstGeom>
        </p:spPr>
        <p:txBody>
          <a:bodyPr anchor="t" rtlCol="false" tIns="0" lIns="0" bIns="0" rIns="0">
            <a:spAutoFit/>
          </a:bodyPr>
          <a:lstStyle/>
          <a:p>
            <a:pPr algn="just" marL="729496" indent="-364748" lvl="1">
              <a:lnSpc>
                <a:spcPts val="4392"/>
              </a:lnSpc>
              <a:buFont typeface="Arial"/>
              <a:buChar char="•"/>
            </a:pPr>
            <a:r>
              <a:rPr lang="en-US" sz="3378">
                <a:solidFill>
                  <a:srgbClr val="FFFFFF"/>
                </a:solidFill>
                <a:latin typeface="Tomorrow"/>
                <a:ea typeface="Tomorrow"/>
                <a:cs typeface="Tomorrow"/>
                <a:sym typeface="Tomorrow"/>
              </a:rPr>
              <a:t> </a:t>
            </a:r>
            <a:r>
              <a:rPr lang="en-US" sz="3378">
                <a:solidFill>
                  <a:srgbClr val="FFFFFF"/>
                </a:solidFill>
                <a:latin typeface="Tomorrow"/>
                <a:ea typeface="Tomorrow"/>
                <a:cs typeface="Tomorrow"/>
                <a:sym typeface="Tomorrow"/>
              </a:rPr>
              <a:t>Lớp đầu vào </a:t>
            </a:r>
            <a:r>
              <a:rPr lang="en-US" sz="3378">
                <a:solidFill>
                  <a:srgbClr val="ADFDFF"/>
                </a:solidFill>
                <a:latin typeface="Tomorrow"/>
                <a:ea typeface="Tomorrow"/>
                <a:cs typeface="Tomorrow"/>
                <a:sym typeface="Tomorrow"/>
              </a:rPr>
              <a:t>(Input Layer)</a:t>
            </a:r>
            <a:r>
              <a:rPr lang="en-US" sz="3378">
                <a:solidFill>
                  <a:srgbClr val="FFFFFF"/>
                </a:solidFill>
                <a:latin typeface="Tomorrow"/>
                <a:ea typeface="Tomorrow"/>
                <a:cs typeface="Tomorrow"/>
                <a:sym typeface="Tomorrow"/>
              </a:rPr>
              <a:t>: Nhận dữ liệu đầu vào từ môi trường bên ngoài. Số nơ-ron trong lớp này thường tương ứng với số đặc trưng </a:t>
            </a:r>
            <a:r>
              <a:rPr lang="en-US" sz="3378" i="true">
                <a:solidFill>
                  <a:srgbClr val="7ED957"/>
                </a:solidFill>
                <a:latin typeface="Tomorrow Italics"/>
                <a:ea typeface="Tomorrow Italics"/>
                <a:cs typeface="Tomorrow Italics"/>
                <a:sym typeface="Tomorrow Italics"/>
              </a:rPr>
              <a:t>(features)</a:t>
            </a:r>
            <a:r>
              <a:rPr lang="en-US" sz="3378">
                <a:solidFill>
                  <a:srgbClr val="FFFFFF"/>
                </a:solidFill>
                <a:latin typeface="Tomorrow"/>
                <a:ea typeface="Tomorrow"/>
                <a:cs typeface="Tomorrow"/>
                <a:sym typeface="Tomorrow"/>
              </a:rPr>
              <a:t> của dữ liệu.</a:t>
            </a:r>
          </a:p>
        </p:txBody>
      </p:sp>
      <p:sp>
        <p:nvSpPr>
          <p:cNvPr name="TextBox 11" id="11"/>
          <p:cNvSpPr txBox="true"/>
          <p:nvPr/>
        </p:nvSpPr>
        <p:spPr>
          <a:xfrm rot="0">
            <a:off x="582681" y="7971491"/>
            <a:ext cx="16787320" cy="1100088"/>
          </a:xfrm>
          <a:prstGeom prst="rect">
            <a:avLst/>
          </a:prstGeom>
        </p:spPr>
        <p:txBody>
          <a:bodyPr anchor="t" rtlCol="false" tIns="0" lIns="0" bIns="0" rIns="0">
            <a:spAutoFit/>
          </a:bodyPr>
          <a:lstStyle/>
          <a:p>
            <a:pPr algn="just" marL="729496" indent="-364748" lvl="1">
              <a:lnSpc>
                <a:spcPts val="4392"/>
              </a:lnSpc>
              <a:buFont typeface="Arial"/>
              <a:buChar char="•"/>
            </a:pPr>
            <a:r>
              <a:rPr lang="en-US" sz="3378">
                <a:solidFill>
                  <a:srgbClr val="FFFFFF"/>
                </a:solidFill>
                <a:latin typeface="Tomorrow"/>
                <a:ea typeface="Tomorrow"/>
                <a:cs typeface="Tomorrow"/>
                <a:sym typeface="Tomorrow"/>
              </a:rPr>
              <a:t>Lớp đầu ra </a:t>
            </a:r>
            <a:r>
              <a:rPr lang="en-US" sz="3378" i="true">
                <a:solidFill>
                  <a:srgbClr val="ADFDFF"/>
                </a:solidFill>
                <a:latin typeface="Tomorrow Italics"/>
                <a:ea typeface="Tomorrow Italics"/>
                <a:cs typeface="Tomorrow Italics"/>
                <a:sym typeface="Tomorrow Italics"/>
              </a:rPr>
              <a:t>(Output Layer)</a:t>
            </a:r>
            <a:r>
              <a:rPr lang="en-US" sz="3378">
                <a:solidFill>
                  <a:srgbClr val="FFFFFF"/>
                </a:solidFill>
                <a:latin typeface="Tomorrow"/>
                <a:ea typeface="Tomorrow"/>
                <a:cs typeface="Tomorrow"/>
                <a:sym typeface="Tomorrow"/>
              </a:rPr>
              <a:t>: Trả về kết quả cuối cùng như dự đoán nhãn phân loại hoặc giá trị liên tục trong bài toán hồi quy.</a:t>
            </a:r>
          </a:p>
        </p:txBody>
      </p:sp>
      <p:sp>
        <p:nvSpPr>
          <p:cNvPr name="TextBox 12" id="12"/>
          <p:cNvSpPr txBox="true"/>
          <p:nvPr/>
        </p:nvSpPr>
        <p:spPr>
          <a:xfrm rot="0">
            <a:off x="582681" y="5600994"/>
            <a:ext cx="16787320" cy="2204988"/>
          </a:xfrm>
          <a:prstGeom prst="rect">
            <a:avLst/>
          </a:prstGeom>
        </p:spPr>
        <p:txBody>
          <a:bodyPr anchor="t" rtlCol="false" tIns="0" lIns="0" bIns="0" rIns="0">
            <a:spAutoFit/>
          </a:bodyPr>
          <a:lstStyle/>
          <a:p>
            <a:pPr algn="just" marL="729496" indent="-364748" lvl="1">
              <a:lnSpc>
                <a:spcPts val="4392"/>
              </a:lnSpc>
              <a:buFont typeface="Arial"/>
              <a:buChar char="•"/>
            </a:pPr>
            <a:r>
              <a:rPr lang="en-US" sz="3378">
                <a:solidFill>
                  <a:srgbClr val="FFFFFF"/>
                </a:solidFill>
                <a:latin typeface="Tomorrow"/>
                <a:ea typeface="Tomorrow"/>
                <a:cs typeface="Tomorrow"/>
                <a:sym typeface="Tomorrow"/>
              </a:rPr>
              <a:t>Lớp ẩn </a:t>
            </a:r>
            <a:r>
              <a:rPr lang="en-US" sz="3378" i="true">
                <a:solidFill>
                  <a:srgbClr val="ADFDFF"/>
                </a:solidFill>
                <a:latin typeface="Tomorrow Italics"/>
                <a:ea typeface="Tomorrow Italics"/>
                <a:cs typeface="Tomorrow Italics"/>
                <a:sym typeface="Tomorrow Italics"/>
              </a:rPr>
              <a:t>(Hidden Layers)</a:t>
            </a:r>
            <a:r>
              <a:rPr lang="en-US" sz="3378">
                <a:solidFill>
                  <a:srgbClr val="FFFFFF"/>
                </a:solidFill>
                <a:latin typeface="Tomorrow"/>
                <a:ea typeface="Tomorrow"/>
                <a:cs typeface="Tomorrow"/>
                <a:sym typeface="Tomorrow"/>
              </a:rPr>
              <a:t>: các lớp nằm giữa lớp đầu vào và lớp đầu ra, giúp xử lý và học các đặc trưng phức tạp từ dữ liệu.  Các nơ-ron trong lớp ẩn thực hiện các phép biến đổi phi tuyến tính, sử dụng các hàm kích hoạt như ReLU, Sigmoid, hoặc Tanh.</a:t>
            </a:r>
          </a:p>
        </p:txBody>
      </p:sp>
    </p:spTree>
  </p:cSld>
  <p:clrMapOvr>
    <a:masterClrMapping/>
  </p:clrMapOvr>
  <p:transition spd="fast">
    <p:fade/>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749112" y="4225289"/>
            <a:ext cx="8638663" cy="2167889"/>
          </a:xfrm>
          <a:prstGeom prst="rect">
            <a:avLst/>
          </a:prstGeom>
        </p:spPr>
        <p:txBody>
          <a:bodyPr anchor="t" rtlCol="false" tIns="0" lIns="0" bIns="0" rIns="0">
            <a:spAutoFit/>
          </a:bodyPr>
          <a:lstStyle/>
          <a:p>
            <a:pPr algn="l" marL="712485" indent="-356242" lvl="1">
              <a:lnSpc>
                <a:spcPts val="4290"/>
              </a:lnSpc>
              <a:buFont typeface="Arial"/>
              <a:buChar char="•"/>
            </a:pPr>
            <a:r>
              <a:rPr lang="en-US" sz="3300" spc="-99">
                <a:solidFill>
                  <a:srgbClr val="FFFFFF"/>
                </a:solidFill>
                <a:latin typeface="Tomorrow"/>
                <a:ea typeface="Tomorrow"/>
                <a:cs typeface="Tomorrow"/>
                <a:sym typeface="Tomorrow"/>
              </a:rPr>
              <a:t>Khởi tạo trọng số và độ lệch: Trọng số và độ lệch của các kết nối giữa các nơ-ron được khởi tạo ngẫu nhiên trước khi bắt đầu huấn luyện.</a:t>
            </a:r>
          </a:p>
        </p:txBody>
      </p:sp>
      <p:sp>
        <p:nvSpPr>
          <p:cNvPr name="TextBox 6" id="6"/>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7" id="7"/>
          <p:cNvSpPr txBox="true"/>
          <p:nvPr/>
        </p:nvSpPr>
        <p:spPr>
          <a:xfrm rot="0">
            <a:off x="835321" y="1608658"/>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2. NGUYÊN TẮC HOẠT ĐỘNG </a:t>
            </a:r>
          </a:p>
        </p:txBody>
      </p:sp>
      <p:sp>
        <p:nvSpPr>
          <p:cNvPr name="TextBox 8" id="8"/>
          <p:cNvSpPr txBox="true"/>
          <p:nvPr/>
        </p:nvSpPr>
        <p:spPr>
          <a:xfrm rot="0">
            <a:off x="9749112" y="6407737"/>
            <a:ext cx="8411347" cy="2167889"/>
          </a:xfrm>
          <a:prstGeom prst="rect">
            <a:avLst/>
          </a:prstGeom>
        </p:spPr>
        <p:txBody>
          <a:bodyPr anchor="t" rtlCol="false" tIns="0" lIns="0" bIns="0" rIns="0">
            <a:spAutoFit/>
          </a:bodyPr>
          <a:lstStyle/>
          <a:p>
            <a:pPr algn="l" marL="712485" indent="-356242" lvl="1">
              <a:lnSpc>
                <a:spcPts val="4290"/>
              </a:lnSpc>
              <a:buFont typeface="Arial"/>
              <a:buChar char="•"/>
            </a:pPr>
            <a:r>
              <a:rPr lang="en-US" sz="3300" spc="-99">
                <a:solidFill>
                  <a:srgbClr val="FFFFFF"/>
                </a:solidFill>
                <a:latin typeface="Tomorrow"/>
                <a:ea typeface="Tomorrow"/>
                <a:cs typeface="Tomorrow"/>
                <a:sym typeface="Tomorrow"/>
              </a:rPr>
              <a:t>Lan truyền dữ liệu: Dữ liệu đầu vào được đưa qua lớp đầu vào, sau đó qua các lớp ẩn, và cuối cùng là lớp đầu ra để tính toán dự đoán.</a:t>
            </a:r>
          </a:p>
        </p:txBody>
      </p:sp>
      <p:grpSp>
        <p:nvGrpSpPr>
          <p:cNvPr name="Group 9" id="9"/>
          <p:cNvGrpSpPr/>
          <p:nvPr/>
        </p:nvGrpSpPr>
        <p:grpSpPr>
          <a:xfrm rot="0">
            <a:off x="2358679" y="6318351"/>
            <a:ext cx="6256667" cy="2014398"/>
            <a:chOff x="0" y="0"/>
            <a:chExt cx="8342222" cy="2685864"/>
          </a:xfrm>
        </p:grpSpPr>
        <p:sp>
          <p:nvSpPr>
            <p:cNvPr name="AutoShape 10" id="10"/>
            <p:cNvSpPr/>
            <p:nvPr/>
          </p:nvSpPr>
          <p:spPr>
            <a:xfrm flipV="true">
              <a:off x="18329" y="25400"/>
              <a:ext cx="2527992" cy="1061"/>
            </a:xfrm>
            <a:prstGeom prst="line">
              <a:avLst/>
            </a:prstGeom>
            <a:ln cap="flat" w="50800">
              <a:solidFill>
                <a:srgbClr val="FFFFFF"/>
              </a:solidFill>
              <a:prstDash val="solid"/>
              <a:headEnd type="none" len="sm" w="sm"/>
              <a:tailEnd type="arrow" len="sm" w="med"/>
            </a:ln>
          </p:spPr>
        </p:sp>
        <p:sp>
          <p:nvSpPr>
            <p:cNvPr name="AutoShape 11" id="11"/>
            <p:cNvSpPr/>
            <p:nvPr/>
          </p:nvSpPr>
          <p:spPr>
            <a:xfrm>
              <a:off x="18329" y="26461"/>
              <a:ext cx="2527992" cy="1314878"/>
            </a:xfrm>
            <a:prstGeom prst="line">
              <a:avLst/>
            </a:prstGeom>
            <a:ln cap="flat" w="50800">
              <a:solidFill>
                <a:srgbClr val="FFFFFF"/>
              </a:solidFill>
              <a:prstDash val="solid"/>
              <a:headEnd type="none" len="sm" w="sm"/>
              <a:tailEnd type="arrow" len="sm" w="med"/>
            </a:ln>
          </p:spPr>
        </p:sp>
        <p:sp>
          <p:nvSpPr>
            <p:cNvPr name="AutoShape 12" id="12"/>
            <p:cNvSpPr/>
            <p:nvPr/>
          </p:nvSpPr>
          <p:spPr>
            <a:xfrm>
              <a:off x="18329" y="26461"/>
              <a:ext cx="2527992" cy="2632941"/>
            </a:xfrm>
            <a:prstGeom prst="line">
              <a:avLst/>
            </a:prstGeom>
            <a:ln cap="flat" w="50800">
              <a:solidFill>
                <a:srgbClr val="FFFFFF"/>
              </a:solidFill>
              <a:prstDash val="solid"/>
              <a:headEnd type="none" len="sm" w="sm"/>
              <a:tailEnd type="arrow" len="sm" w="med"/>
            </a:ln>
          </p:spPr>
        </p:sp>
        <p:sp>
          <p:nvSpPr>
            <p:cNvPr name="AutoShape 13" id="13"/>
            <p:cNvSpPr/>
            <p:nvPr/>
          </p:nvSpPr>
          <p:spPr>
            <a:xfrm flipV="true">
              <a:off x="18329" y="25400"/>
              <a:ext cx="2527992" cy="1317001"/>
            </a:xfrm>
            <a:prstGeom prst="line">
              <a:avLst/>
            </a:prstGeom>
            <a:ln cap="flat" w="50800">
              <a:solidFill>
                <a:srgbClr val="FFFFFF"/>
              </a:solidFill>
              <a:prstDash val="solid"/>
              <a:headEnd type="none" len="sm" w="sm"/>
              <a:tailEnd type="arrow" len="sm" w="med"/>
            </a:ln>
          </p:spPr>
        </p:sp>
        <p:sp>
          <p:nvSpPr>
            <p:cNvPr name="AutoShape 14" id="14"/>
            <p:cNvSpPr/>
            <p:nvPr/>
          </p:nvSpPr>
          <p:spPr>
            <a:xfrm flipV="true">
              <a:off x="18329" y="1341340"/>
              <a:ext cx="2527992" cy="1061"/>
            </a:xfrm>
            <a:prstGeom prst="line">
              <a:avLst/>
            </a:prstGeom>
            <a:ln cap="flat" w="50800">
              <a:solidFill>
                <a:srgbClr val="FFFFFF"/>
              </a:solidFill>
              <a:prstDash val="solid"/>
              <a:headEnd type="none" len="sm" w="sm"/>
              <a:tailEnd type="arrow" len="sm" w="med"/>
            </a:ln>
          </p:spPr>
        </p:sp>
        <p:sp>
          <p:nvSpPr>
            <p:cNvPr name="AutoShape 15" id="15"/>
            <p:cNvSpPr/>
            <p:nvPr/>
          </p:nvSpPr>
          <p:spPr>
            <a:xfrm>
              <a:off x="18329" y="1342401"/>
              <a:ext cx="2527992" cy="1317001"/>
            </a:xfrm>
            <a:prstGeom prst="line">
              <a:avLst/>
            </a:prstGeom>
            <a:ln cap="flat" w="50800">
              <a:solidFill>
                <a:srgbClr val="FFFFFF"/>
              </a:solidFill>
              <a:prstDash val="solid"/>
              <a:headEnd type="none" len="sm" w="sm"/>
              <a:tailEnd type="arrow" len="sm" w="med"/>
            </a:ln>
          </p:spPr>
        </p:sp>
        <p:sp>
          <p:nvSpPr>
            <p:cNvPr name="AutoShape 16" id="16"/>
            <p:cNvSpPr/>
            <p:nvPr/>
          </p:nvSpPr>
          <p:spPr>
            <a:xfrm flipV="true">
              <a:off x="18329" y="25400"/>
              <a:ext cx="2527992" cy="2635064"/>
            </a:xfrm>
            <a:prstGeom prst="line">
              <a:avLst/>
            </a:prstGeom>
            <a:ln cap="flat" w="50800">
              <a:solidFill>
                <a:srgbClr val="FFFFFF"/>
              </a:solidFill>
              <a:prstDash val="solid"/>
              <a:headEnd type="none" len="sm" w="sm"/>
              <a:tailEnd type="arrow" len="sm" w="med"/>
            </a:ln>
          </p:spPr>
        </p:sp>
        <p:sp>
          <p:nvSpPr>
            <p:cNvPr name="AutoShape 17" id="17"/>
            <p:cNvSpPr/>
            <p:nvPr/>
          </p:nvSpPr>
          <p:spPr>
            <a:xfrm flipV="true">
              <a:off x="18329" y="1341340"/>
              <a:ext cx="2527992" cy="1319124"/>
            </a:xfrm>
            <a:prstGeom prst="line">
              <a:avLst/>
            </a:prstGeom>
            <a:ln cap="flat" w="50800">
              <a:solidFill>
                <a:srgbClr val="FFFFFF"/>
              </a:solidFill>
              <a:prstDash val="solid"/>
              <a:headEnd type="none" len="sm" w="sm"/>
              <a:tailEnd type="arrow" len="sm" w="med"/>
            </a:ln>
          </p:spPr>
        </p:sp>
        <p:sp>
          <p:nvSpPr>
            <p:cNvPr name="AutoShape 18" id="18"/>
            <p:cNvSpPr/>
            <p:nvPr/>
          </p:nvSpPr>
          <p:spPr>
            <a:xfrm flipV="true">
              <a:off x="18329" y="2659403"/>
              <a:ext cx="2527992" cy="1061"/>
            </a:xfrm>
            <a:prstGeom prst="line">
              <a:avLst/>
            </a:prstGeom>
            <a:ln cap="flat" w="50800">
              <a:solidFill>
                <a:srgbClr val="FFFFFF"/>
              </a:solidFill>
              <a:prstDash val="solid"/>
              <a:headEnd type="none" len="sm" w="sm"/>
              <a:tailEnd type="arrow" len="sm" w="med"/>
            </a:ln>
          </p:spPr>
        </p:sp>
        <p:sp>
          <p:nvSpPr>
            <p:cNvPr name="AutoShape 19" id="19"/>
            <p:cNvSpPr/>
            <p:nvPr/>
          </p:nvSpPr>
          <p:spPr>
            <a:xfrm>
              <a:off x="3662269" y="25400"/>
              <a:ext cx="1913957" cy="1315940"/>
            </a:xfrm>
            <a:prstGeom prst="line">
              <a:avLst/>
            </a:prstGeom>
            <a:ln cap="flat" w="50800">
              <a:solidFill>
                <a:srgbClr val="FFFFFF"/>
              </a:solidFill>
              <a:prstDash val="solid"/>
              <a:headEnd type="none" len="sm" w="sm"/>
              <a:tailEnd type="arrow" len="sm" w="med"/>
            </a:ln>
          </p:spPr>
        </p:sp>
        <p:sp>
          <p:nvSpPr>
            <p:cNvPr name="AutoShape 20" id="20"/>
            <p:cNvSpPr/>
            <p:nvPr/>
          </p:nvSpPr>
          <p:spPr>
            <a:xfrm>
              <a:off x="3662269" y="1341340"/>
              <a:ext cx="1913957" cy="0"/>
            </a:xfrm>
            <a:prstGeom prst="line">
              <a:avLst/>
            </a:prstGeom>
            <a:ln cap="flat" w="50800">
              <a:solidFill>
                <a:srgbClr val="FFFFFF"/>
              </a:solidFill>
              <a:prstDash val="solid"/>
              <a:headEnd type="none" len="sm" w="sm"/>
              <a:tailEnd type="arrow" len="sm" w="med"/>
            </a:ln>
          </p:spPr>
        </p:sp>
        <p:sp>
          <p:nvSpPr>
            <p:cNvPr name="AutoShape 21" id="21"/>
            <p:cNvSpPr/>
            <p:nvPr/>
          </p:nvSpPr>
          <p:spPr>
            <a:xfrm flipV="true">
              <a:off x="3662269" y="1341340"/>
              <a:ext cx="1913957" cy="1318063"/>
            </a:xfrm>
            <a:prstGeom prst="line">
              <a:avLst/>
            </a:prstGeom>
            <a:ln cap="flat" w="50800">
              <a:solidFill>
                <a:srgbClr val="FFFFFF"/>
              </a:solidFill>
              <a:prstDash val="solid"/>
              <a:headEnd type="none" len="sm" w="sm"/>
              <a:tailEnd type="arrow" len="sm" w="med"/>
            </a:ln>
          </p:spPr>
        </p:sp>
        <p:sp>
          <p:nvSpPr>
            <p:cNvPr name="TextBox 22" id="22"/>
            <p:cNvSpPr txBox="true"/>
            <p:nvPr/>
          </p:nvSpPr>
          <p:spPr>
            <a:xfrm rot="0">
              <a:off x="6692175" y="1563590"/>
              <a:ext cx="1650048"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Dự đoán</a:t>
              </a:r>
            </a:p>
          </p:txBody>
        </p:sp>
      </p:grpSp>
      <p:grpSp>
        <p:nvGrpSpPr>
          <p:cNvPr name="Group 23" id="23"/>
          <p:cNvGrpSpPr/>
          <p:nvPr/>
        </p:nvGrpSpPr>
        <p:grpSpPr>
          <a:xfrm rot="0">
            <a:off x="1065799" y="5918920"/>
            <a:ext cx="6664223" cy="3339380"/>
            <a:chOff x="0" y="0"/>
            <a:chExt cx="8885630" cy="4452507"/>
          </a:xfrm>
        </p:grpSpPr>
        <p:grpSp>
          <p:nvGrpSpPr>
            <p:cNvPr name="Group 24" id="24"/>
            <p:cNvGrpSpPr/>
            <p:nvPr/>
          </p:nvGrpSpPr>
          <p:grpSpPr>
            <a:xfrm rot="0">
              <a:off x="626221" y="1061"/>
              <a:ext cx="1115948" cy="111594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x1</a:t>
                </a:r>
              </a:p>
            </p:txBody>
          </p:sp>
        </p:grpSp>
        <p:grpSp>
          <p:nvGrpSpPr>
            <p:cNvPr name="Group 27" id="27"/>
            <p:cNvGrpSpPr/>
            <p:nvPr/>
          </p:nvGrpSpPr>
          <p:grpSpPr>
            <a:xfrm rot="0">
              <a:off x="626221" y="1317001"/>
              <a:ext cx="1115948" cy="111594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x2</a:t>
                </a:r>
              </a:p>
            </p:txBody>
          </p:sp>
        </p:grpSp>
        <p:grpSp>
          <p:nvGrpSpPr>
            <p:cNvPr name="Group 30" id="30"/>
            <p:cNvGrpSpPr/>
            <p:nvPr/>
          </p:nvGrpSpPr>
          <p:grpSpPr>
            <a:xfrm rot="0">
              <a:off x="626221" y="2635064"/>
              <a:ext cx="1115948" cy="111594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x3</a:t>
                </a:r>
              </a:p>
            </p:txBody>
          </p:sp>
        </p:grpSp>
        <p:grpSp>
          <p:nvGrpSpPr>
            <p:cNvPr name="Group 33" id="33"/>
            <p:cNvGrpSpPr/>
            <p:nvPr/>
          </p:nvGrpSpPr>
          <p:grpSpPr>
            <a:xfrm rot="0">
              <a:off x="4270162" y="0"/>
              <a:ext cx="1115948" cy="111594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w</a:t>
                </a:r>
              </a:p>
            </p:txBody>
          </p:sp>
        </p:grpSp>
        <p:grpSp>
          <p:nvGrpSpPr>
            <p:cNvPr name="Group 36" id="36"/>
            <p:cNvGrpSpPr/>
            <p:nvPr/>
          </p:nvGrpSpPr>
          <p:grpSpPr>
            <a:xfrm rot="0">
              <a:off x="4270162" y="1315940"/>
              <a:ext cx="1115948" cy="111594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w</a:t>
                </a:r>
              </a:p>
            </p:txBody>
          </p:sp>
        </p:grpSp>
        <p:grpSp>
          <p:nvGrpSpPr>
            <p:cNvPr name="Group 39" id="39"/>
            <p:cNvGrpSpPr/>
            <p:nvPr/>
          </p:nvGrpSpPr>
          <p:grpSpPr>
            <a:xfrm rot="0">
              <a:off x="4270162" y="2634003"/>
              <a:ext cx="1115948" cy="111594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w</a:t>
                </a:r>
              </a:p>
            </p:txBody>
          </p:sp>
        </p:grpSp>
        <p:grpSp>
          <p:nvGrpSpPr>
            <p:cNvPr name="Group 42" id="42"/>
            <p:cNvGrpSpPr/>
            <p:nvPr/>
          </p:nvGrpSpPr>
          <p:grpSpPr>
            <a:xfrm rot="0">
              <a:off x="7300067" y="1315940"/>
              <a:ext cx="1115948" cy="1115948"/>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y</a:t>
                </a:r>
              </a:p>
            </p:txBody>
          </p:sp>
        </p:grpSp>
        <p:sp>
          <p:nvSpPr>
            <p:cNvPr name="TextBox 45" id="45"/>
            <p:cNvSpPr txBox="true"/>
            <p:nvPr/>
          </p:nvSpPr>
          <p:spPr>
            <a:xfrm rot="0">
              <a:off x="0" y="3917836"/>
              <a:ext cx="2368391"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Lớp đầu vào</a:t>
              </a:r>
            </a:p>
          </p:txBody>
        </p:sp>
        <p:sp>
          <p:nvSpPr>
            <p:cNvPr name="TextBox 46" id="46"/>
            <p:cNvSpPr txBox="true"/>
            <p:nvPr/>
          </p:nvSpPr>
          <p:spPr>
            <a:xfrm rot="0">
              <a:off x="3863339" y="3917836"/>
              <a:ext cx="2010410"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Các lớp ẩn</a:t>
              </a:r>
            </a:p>
          </p:txBody>
        </p:sp>
        <p:sp>
          <p:nvSpPr>
            <p:cNvPr name="TextBox 47" id="47"/>
            <p:cNvSpPr txBox="true"/>
            <p:nvPr/>
          </p:nvSpPr>
          <p:spPr>
            <a:xfrm rot="0">
              <a:off x="6830453" y="3917836"/>
              <a:ext cx="2055177"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Lớp đầu ra</a:t>
              </a:r>
            </a:p>
          </p:txBody>
        </p:sp>
      </p:grpSp>
    </p:spTree>
  </p:cSld>
  <p:clrMapOvr>
    <a:masterClrMapping/>
  </p:clrMapOvr>
  <p:transition spd="med">
    <p:push dir="l"/>
  </p:transition>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35465" y="5919716"/>
            <a:ext cx="836961" cy="8369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x1</a:t>
              </a:r>
            </a:p>
          </p:txBody>
        </p:sp>
      </p:grpSp>
      <p:grpSp>
        <p:nvGrpSpPr>
          <p:cNvPr name="Group 8" id="8"/>
          <p:cNvGrpSpPr/>
          <p:nvPr/>
        </p:nvGrpSpPr>
        <p:grpSpPr>
          <a:xfrm rot="0">
            <a:off x="1535465" y="6906671"/>
            <a:ext cx="836961" cy="8369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x2</a:t>
              </a:r>
            </a:p>
          </p:txBody>
        </p:sp>
      </p:grpSp>
      <p:grpSp>
        <p:nvGrpSpPr>
          <p:cNvPr name="Group 11" id="11"/>
          <p:cNvGrpSpPr/>
          <p:nvPr/>
        </p:nvGrpSpPr>
        <p:grpSpPr>
          <a:xfrm rot="0">
            <a:off x="1535465" y="7895218"/>
            <a:ext cx="836961" cy="8369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x3</a:t>
              </a:r>
            </a:p>
          </p:txBody>
        </p:sp>
      </p:grpSp>
      <p:grpSp>
        <p:nvGrpSpPr>
          <p:cNvPr name="Group 14" id="14"/>
          <p:cNvGrpSpPr/>
          <p:nvPr/>
        </p:nvGrpSpPr>
        <p:grpSpPr>
          <a:xfrm rot="0">
            <a:off x="4268420" y="5918920"/>
            <a:ext cx="836961" cy="83696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w</a:t>
              </a:r>
            </a:p>
          </p:txBody>
        </p:sp>
      </p:grpSp>
      <p:grpSp>
        <p:nvGrpSpPr>
          <p:cNvPr name="Group 17" id="17"/>
          <p:cNvGrpSpPr/>
          <p:nvPr/>
        </p:nvGrpSpPr>
        <p:grpSpPr>
          <a:xfrm rot="0">
            <a:off x="4268420" y="6905875"/>
            <a:ext cx="836961" cy="83696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w</a:t>
              </a:r>
            </a:p>
          </p:txBody>
        </p:sp>
      </p:grpSp>
      <p:grpSp>
        <p:nvGrpSpPr>
          <p:cNvPr name="Group 20" id="20"/>
          <p:cNvGrpSpPr/>
          <p:nvPr/>
        </p:nvGrpSpPr>
        <p:grpSpPr>
          <a:xfrm rot="0">
            <a:off x="4268420" y="7894422"/>
            <a:ext cx="836961" cy="83696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w</a:t>
              </a:r>
            </a:p>
          </p:txBody>
        </p:sp>
      </p:grpSp>
      <p:grpSp>
        <p:nvGrpSpPr>
          <p:cNvPr name="Group 23" id="23"/>
          <p:cNvGrpSpPr/>
          <p:nvPr/>
        </p:nvGrpSpPr>
        <p:grpSpPr>
          <a:xfrm rot="0">
            <a:off x="6540849" y="6905875"/>
            <a:ext cx="836961" cy="83696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y</a:t>
              </a:r>
            </a:p>
          </p:txBody>
        </p:sp>
      </p:grpSp>
      <p:sp>
        <p:nvSpPr>
          <p:cNvPr name="AutoShape 26" id="26"/>
          <p:cNvSpPr/>
          <p:nvPr/>
        </p:nvSpPr>
        <p:spPr>
          <a:xfrm flipV="true">
            <a:off x="2372426" y="6337401"/>
            <a:ext cx="1895994" cy="796"/>
          </a:xfrm>
          <a:prstGeom prst="line">
            <a:avLst/>
          </a:prstGeom>
          <a:ln cap="flat" w="38100">
            <a:solidFill>
              <a:srgbClr val="FFFFFF"/>
            </a:solidFill>
            <a:prstDash val="solid"/>
            <a:headEnd type="none" len="sm" w="sm"/>
            <a:tailEnd type="arrow" len="sm" w="med"/>
          </a:ln>
        </p:spPr>
      </p:sp>
      <p:sp>
        <p:nvSpPr>
          <p:cNvPr name="AutoShape 27" id="27"/>
          <p:cNvSpPr/>
          <p:nvPr/>
        </p:nvSpPr>
        <p:spPr>
          <a:xfrm>
            <a:off x="2372426" y="6338197"/>
            <a:ext cx="1895994" cy="986159"/>
          </a:xfrm>
          <a:prstGeom prst="line">
            <a:avLst/>
          </a:prstGeom>
          <a:ln cap="flat" w="38100">
            <a:solidFill>
              <a:srgbClr val="FFFFFF"/>
            </a:solidFill>
            <a:prstDash val="solid"/>
            <a:headEnd type="none" len="sm" w="sm"/>
            <a:tailEnd type="arrow" len="sm" w="med"/>
          </a:ln>
        </p:spPr>
      </p:sp>
      <p:sp>
        <p:nvSpPr>
          <p:cNvPr name="AutoShape 28" id="28"/>
          <p:cNvSpPr/>
          <p:nvPr/>
        </p:nvSpPr>
        <p:spPr>
          <a:xfrm>
            <a:off x="2372426" y="6338197"/>
            <a:ext cx="1895994" cy="1974706"/>
          </a:xfrm>
          <a:prstGeom prst="line">
            <a:avLst/>
          </a:prstGeom>
          <a:ln cap="flat" w="38100">
            <a:solidFill>
              <a:srgbClr val="FFFFFF"/>
            </a:solidFill>
            <a:prstDash val="solid"/>
            <a:headEnd type="none" len="sm" w="sm"/>
            <a:tailEnd type="arrow" len="sm" w="med"/>
          </a:ln>
        </p:spPr>
      </p:sp>
      <p:sp>
        <p:nvSpPr>
          <p:cNvPr name="AutoShape 29" id="29"/>
          <p:cNvSpPr/>
          <p:nvPr/>
        </p:nvSpPr>
        <p:spPr>
          <a:xfrm flipV="true">
            <a:off x="2372426" y="6337401"/>
            <a:ext cx="1895994" cy="987751"/>
          </a:xfrm>
          <a:prstGeom prst="line">
            <a:avLst/>
          </a:prstGeom>
          <a:ln cap="flat" w="38100">
            <a:solidFill>
              <a:srgbClr val="FFFFFF"/>
            </a:solidFill>
            <a:prstDash val="solid"/>
            <a:headEnd type="none" len="sm" w="sm"/>
            <a:tailEnd type="arrow" len="sm" w="med"/>
          </a:ln>
        </p:spPr>
      </p:sp>
      <p:sp>
        <p:nvSpPr>
          <p:cNvPr name="AutoShape 30" id="30"/>
          <p:cNvSpPr/>
          <p:nvPr/>
        </p:nvSpPr>
        <p:spPr>
          <a:xfrm flipV="true">
            <a:off x="2372426" y="7324355"/>
            <a:ext cx="1895994" cy="796"/>
          </a:xfrm>
          <a:prstGeom prst="line">
            <a:avLst/>
          </a:prstGeom>
          <a:ln cap="flat" w="38100">
            <a:solidFill>
              <a:srgbClr val="FFFFFF"/>
            </a:solidFill>
            <a:prstDash val="solid"/>
            <a:headEnd type="none" len="sm" w="sm"/>
            <a:tailEnd type="arrow" len="sm" w="med"/>
          </a:ln>
        </p:spPr>
      </p:sp>
      <p:sp>
        <p:nvSpPr>
          <p:cNvPr name="AutoShape 31" id="31"/>
          <p:cNvSpPr/>
          <p:nvPr/>
        </p:nvSpPr>
        <p:spPr>
          <a:xfrm>
            <a:off x="2372426" y="7325152"/>
            <a:ext cx="1895994" cy="987751"/>
          </a:xfrm>
          <a:prstGeom prst="line">
            <a:avLst/>
          </a:prstGeom>
          <a:ln cap="flat" w="38100">
            <a:solidFill>
              <a:srgbClr val="FFFFFF"/>
            </a:solidFill>
            <a:prstDash val="solid"/>
            <a:headEnd type="none" len="sm" w="sm"/>
            <a:tailEnd type="arrow" len="sm" w="med"/>
          </a:ln>
        </p:spPr>
      </p:sp>
      <p:sp>
        <p:nvSpPr>
          <p:cNvPr name="AutoShape 32" id="32"/>
          <p:cNvSpPr/>
          <p:nvPr/>
        </p:nvSpPr>
        <p:spPr>
          <a:xfrm flipV="true">
            <a:off x="2372426" y="6337401"/>
            <a:ext cx="1895994" cy="1976298"/>
          </a:xfrm>
          <a:prstGeom prst="line">
            <a:avLst/>
          </a:prstGeom>
          <a:ln cap="flat" w="38100">
            <a:solidFill>
              <a:srgbClr val="FFFFFF"/>
            </a:solidFill>
            <a:prstDash val="solid"/>
            <a:headEnd type="none" len="sm" w="sm"/>
            <a:tailEnd type="arrow" len="sm" w="med"/>
          </a:ln>
        </p:spPr>
      </p:sp>
      <p:sp>
        <p:nvSpPr>
          <p:cNvPr name="AutoShape 33" id="33"/>
          <p:cNvSpPr/>
          <p:nvPr/>
        </p:nvSpPr>
        <p:spPr>
          <a:xfrm flipV="true">
            <a:off x="2372426" y="7324355"/>
            <a:ext cx="1895994" cy="989343"/>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2372426" y="8312902"/>
            <a:ext cx="1895994" cy="796"/>
          </a:xfrm>
          <a:prstGeom prst="line">
            <a:avLst/>
          </a:prstGeom>
          <a:ln cap="flat" w="38100">
            <a:solidFill>
              <a:srgbClr val="FFFFFF"/>
            </a:solidFill>
            <a:prstDash val="solid"/>
            <a:headEnd type="none" len="sm" w="sm"/>
            <a:tailEnd type="arrow" len="sm" w="med"/>
          </a:ln>
        </p:spPr>
      </p:sp>
      <p:sp>
        <p:nvSpPr>
          <p:cNvPr name="AutoShape 35" id="35"/>
          <p:cNvSpPr/>
          <p:nvPr/>
        </p:nvSpPr>
        <p:spPr>
          <a:xfrm>
            <a:off x="5105381" y="6337401"/>
            <a:ext cx="1435468" cy="986955"/>
          </a:xfrm>
          <a:prstGeom prst="line">
            <a:avLst/>
          </a:prstGeom>
          <a:ln cap="flat" w="38100">
            <a:solidFill>
              <a:srgbClr val="FFFFFF"/>
            </a:solidFill>
            <a:prstDash val="solid"/>
            <a:headEnd type="none" len="sm" w="sm"/>
            <a:tailEnd type="arrow" len="sm" w="med"/>
          </a:ln>
        </p:spPr>
      </p:sp>
      <p:sp>
        <p:nvSpPr>
          <p:cNvPr name="AutoShape 36" id="36"/>
          <p:cNvSpPr/>
          <p:nvPr/>
        </p:nvSpPr>
        <p:spPr>
          <a:xfrm>
            <a:off x="5105381" y="7324355"/>
            <a:ext cx="1435468" cy="0"/>
          </a:xfrm>
          <a:prstGeom prst="line">
            <a:avLst/>
          </a:prstGeom>
          <a:ln cap="flat" w="38100">
            <a:solidFill>
              <a:srgbClr val="FFFFFF"/>
            </a:solidFill>
            <a:prstDash val="solid"/>
            <a:headEnd type="none" len="sm" w="sm"/>
            <a:tailEnd type="arrow" len="sm" w="med"/>
          </a:ln>
        </p:spPr>
      </p:sp>
      <p:sp>
        <p:nvSpPr>
          <p:cNvPr name="AutoShape 37" id="37"/>
          <p:cNvSpPr/>
          <p:nvPr/>
        </p:nvSpPr>
        <p:spPr>
          <a:xfrm flipV="true">
            <a:off x="5105381" y="7324355"/>
            <a:ext cx="1435468" cy="988547"/>
          </a:xfrm>
          <a:prstGeom prst="line">
            <a:avLst/>
          </a:prstGeom>
          <a:ln cap="flat" w="38100">
            <a:solidFill>
              <a:srgbClr val="FFFFFF"/>
            </a:solidFill>
            <a:prstDash val="solid"/>
            <a:headEnd type="none" len="sm" w="sm"/>
            <a:tailEnd type="arrow" len="sm" w="med"/>
          </a:ln>
        </p:spPr>
      </p:sp>
      <p:sp>
        <p:nvSpPr>
          <p:cNvPr name="TextBox 38" id="38"/>
          <p:cNvSpPr txBox="true"/>
          <p:nvPr/>
        </p:nvSpPr>
        <p:spPr>
          <a:xfrm rot="0">
            <a:off x="10066386" y="4752396"/>
            <a:ext cx="7868348" cy="1624964"/>
          </a:xfrm>
          <a:prstGeom prst="rect">
            <a:avLst/>
          </a:prstGeom>
        </p:spPr>
        <p:txBody>
          <a:bodyPr anchor="t" rtlCol="false" tIns="0" lIns="0" bIns="0" rIns="0">
            <a:spAutoFit/>
          </a:bodyPr>
          <a:lstStyle/>
          <a:p>
            <a:pPr algn="l" marL="712485" indent="-356242" lvl="1">
              <a:lnSpc>
                <a:spcPts val="4290"/>
              </a:lnSpc>
              <a:buFont typeface="Arial"/>
              <a:buChar char="•"/>
            </a:pPr>
            <a:r>
              <a:rPr lang="en-US" sz="3300" spc="-99">
                <a:solidFill>
                  <a:srgbClr val="FFFFFF"/>
                </a:solidFill>
                <a:latin typeface="Tomorrow"/>
                <a:ea typeface="Tomorrow"/>
                <a:cs typeface="Tomorrow"/>
                <a:sym typeface="Tomorrow"/>
              </a:rPr>
              <a:t>Tính toán lỗi: Kết quả dự đoán được so sánh với giá trị thực tế, từ đó tính toán sai số bằng một hàm mất mát.</a:t>
            </a:r>
          </a:p>
        </p:txBody>
      </p:sp>
      <p:sp>
        <p:nvSpPr>
          <p:cNvPr name="TextBox 39" id="39"/>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40" id="40"/>
          <p:cNvSpPr txBox="true"/>
          <p:nvPr/>
        </p:nvSpPr>
        <p:spPr>
          <a:xfrm rot="0">
            <a:off x="835321" y="1608658"/>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2. NGUYÊN TẮC HOẠT ĐỘNG </a:t>
            </a:r>
          </a:p>
        </p:txBody>
      </p:sp>
      <p:sp>
        <p:nvSpPr>
          <p:cNvPr name="TextBox 41" id="41"/>
          <p:cNvSpPr txBox="true"/>
          <p:nvPr/>
        </p:nvSpPr>
        <p:spPr>
          <a:xfrm rot="0">
            <a:off x="1065799" y="8843010"/>
            <a:ext cx="1776293"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Lớp đầu vào</a:t>
            </a:r>
          </a:p>
        </p:txBody>
      </p:sp>
      <p:sp>
        <p:nvSpPr>
          <p:cNvPr name="TextBox 42" id="42"/>
          <p:cNvSpPr txBox="true"/>
          <p:nvPr/>
        </p:nvSpPr>
        <p:spPr>
          <a:xfrm rot="0">
            <a:off x="3963303" y="8843010"/>
            <a:ext cx="1507808"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Các lớp ẩn</a:t>
            </a:r>
          </a:p>
        </p:txBody>
      </p:sp>
      <p:sp>
        <p:nvSpPr>
          <p:cNvPr name="TextBox 43" id="43"/>
          <p:cNvSpPr txBox="true"/>
          <p:nvPr/>
        </p:nvSpPr>
        <p:spPr>
          <a:xfrm rot="0">
            <a:off x="6188638" y="8843010"/>
            <a:ext cx="1541383"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Lớp đầu ra</a:t>
            </a:r>
          </a:p>
        </p:txBody>
      </p:sp>
      <p:grpSp>
        <p:nvGrpSpPr>
          <p:cNvPr name="Group 44" id="44"/>
          <p:cNvGrpSpPr/>
          <p:nvPr/>
        </p:nvGrpSpPr>
        <p:grpSpPr>
          <a:xfrm rot="0">
            <a:off x="7377811" y="6755881"/>
            <a:ext cx="2371301" cy="747544"/>
            <a:chOff x="0" y="0"/>
            <a:chExt cx="3161735" cy="996726"/>
          </a:xfrm>
        </p:grpSpPr>
        <p:sp>
          <p:nvSpPr>
            <p:cNvPr name="AutoShape 45" id="45"/>
            <p:cNvSpPr/>
            <p:nvPr/>
          </p:nvSpPr>
          <p:spPr>
            <a:xfrm>
              <a:off x="0" y="757966"/>
              <a:ext cx="1817985" cy="0"/>
            </a:xfrm>
            <a:prstGeom prst="line">
              <a:avLst/>
            </a:prstGeom>
            <a:ln cap="flat" w="50800">
              <a:solidFill>
                <a:srgbClr val="FFFFFF"/>
              </a:solidFill>
              <a:prstDash val="solid"/>
              <a:headEnd type="none" len="sm" w="sm"/>
              <a:tailEnd type="arrow" len="sm" w="med"/>
            </a:ln>
          </p:spPr>
        </p:sp>
        <p:sp>
          <p:nvSpPr>
            <p:cNvPr name="TextBox 46" id="46"/>
            <p:cNvSpPr txBox="true"/>
            <p:nvPr/>
          </p:nvSpPr>
          <p:spPr>
            <a:xfrm rot="0">
              <a:off x="2243842" y="462055"/>
              <a:ext cx="917893"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Loss</a:t>
              </a:r>
            </a:p>
          </p:txBody>
        </p:sp>
        <p:sp>
          <p:nvSpPr>
            <p:cNvPr name="TextBox 47" id="47"/>
            <p:cNvSpPr txBox="true"/>
            <p:nvPr/>
          </p:nvSpPr>
          <p:spPr>
            <a:xfrm rot="0">
              <a:off x="0" y="-57150"/>
              <a:ext cx="1459548" cy="534671"/>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Thực tế</a:t>
              </a:r>
            </a:p>
          </p:txBody>
        </p:sp>
      </p:grpSp>
      <p:sp>
        <p:nvSpPr>
          <p:cNvPr name="TextBox 48" id="48"/>
          <p:cNvSpPr txBox="true"/>
          <p:nvPr/>
        </p:nvSpPr>
        <p:spPr>
          <a:xfrm rot="0">
            <a:off x="7377811" y="7476755"/>
            <a:ext cx="1237536"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Dự đoán</a:t>
            </a:r>
          </a:p>
        </p:txBody>
      </p:sp>
      <p:grpSp>
        <p:nvGrpSpPr>
          <p:cNvPr name="Group 49" id="49"/>
          <p:cNvGrpSpPr/>
          <p:nvPr/>
        </p:nvGrpSpPr>
        <p:grpSpPr>
          <a:xfrm rot="0">
            <a:off x="7624593" y="3700048"/>
            <a:ext cx="2358485" cy="3453323"/>
            <a:chOff x="0" y="0"/>
            <a:chExt cx="3144647" cy="4604431"/>
          </a:xfrm>
        </p:grpSpPr>
        <p:sp>
          <p:nvSpPr>
            <p:cNvPr name="AutoShape 50" id="50"/>
            <p:cNvSpPr/>
            <p:nvPr/>
          </p:nvSpPr>
          <p:spPr>
            <a:xfrm flipH="true" flipV="true">
              <a:off x="1321005" y="2348012"/>
              <a:ext cx="1052741" cy="2245637"/>
            </a:xfrm>
            <a:prstGeom prst="line">
              <a:avLst/>
            </a:prstGeom>
            <a:ln cap="flat" w="50800">
              <a:solidFill>
                <a:srgbClr val="FFFFFF"/>
              </a:solidFill>
              <a:prstDash val="solid"/>
              <a:headEnd type="none" len="sm" w="sm"/>
              <a:tailEnd type="arrow" len="sm" w="med"/>
            </a:ln>
          </p:spPr>
        </p:sp>
        <p:grpSp>
          <p:nvGrpSpPr>
            <p:cNvPr name="Group 51" id="51"/>
            <p:cNvGrpSpPr/>
            <p:nvPr/>
          </p:nvGrpSpPr>
          <p:grpSpPr>
            <a:xfrm rot="0">
              <a:off x="0" y="1027007"/>
              <a:ext cx="1321005" cy="1321005"/>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name="TextBox 53" id="5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05818" y="1132825"/>
              <a:ext cx="1109369" cy="1109369"/>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6" id="5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7" id="57"/>
            <p:cNvSpPr txBox="true"/>
            <p:nvPr/>
          </p:nvSpPr>
          <p:spPr>
            <a:xfrm rot="0">
              <a:off x="528819" y="1303334"/>
              <a:ext cx="263366" cy="814707"/>
            </a:xfrm>
            <a:prstGeom prst="rect">
              <a:avLst/>
            </a:prstGeom>
          </p:spPr>
          <p:txBody>
            <a:bodyPr anchor="t" rtlCol="false" tIns="0" lIns="0" bIns="0" rIns="0">
              <a:spAutoFit/>
            </a:bodyPr>
            <a:lstStyle/>
            <a:p>
              <a:pPr algn="ctr">
                <a:lnSpc>
                  <a:spcPts val="5039"/>
                </a:lnSpc>
                <a:spcBef>
                  <a:spcPct val="0"/>
                </a:spcBef>
              </a:pPr>
              <a:r>
                <a:rPr lang="en-US" sz="3599">
                  <a:solidFill>
                    <a:srgbClr val="FF66C4"/>
                  </a:solidFill>
                  <a:latin typeface="Mokoto"/>
                  <a:ea typeface="Mokoto"/>
                  <a:cs typeface="Mokoto"/>
                  <a:sym typeface="Mokoto"/>
                </a:rPr>
                <a:t>1</a:t>
              </a:r>
            </a:p>
          </p:txBody>
        </p:sp>
        <p:sp>
          <p:nvSpPr>
            <p:cNvPr name="TextBox 58" id="58"/>
            <p:cNvSpPr txBox="true"/>
            <p:nvPr/>
          </p:nvSpPr>
          <p:spPr>
            <a:xfrm rot="0">
              <a:off x="684952" y="-57150"/>
              <a:ext cx="2459695" cy="1046057"/>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Tomorrow"/>
                  <a:ea typeface="Tomorrow"/>
                  <a:cs typeface="Tomorrow"/>
                  <a:sym typeface="Tomorrow"/>
                </a:rPr>
                <a:t>Tính toán độ mất mát</a:t>
              </a:r>
            </a:p>
          </p:txBody>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35465" y="5919716"/>
            <a:ext cx="836961" cy="8369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x1</a:t>
              </a:r>
            </a:p>
          </p:txBody>
        </p:sp>
      </p:grpSp>
      <p:grpSp>
        <p:nvGrpSpPr>
          <p:cNvPr name="Group 8" id="8"/>
          <p:cNvGrpSpPr/>
          <p:nvPr/>
        </p:nvGrpSpPr>
        <p:grpSpPr>
          <a:xfrm rot="0">
            <a:off x="1535465" y="6906671"/>
            <a:ext cx="836961" cy="83696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x2</a:t>
              </a:r>
            </a:p>
          </p:txBody>
        </p:sp>
      </p:grpSp>
      <p:grpSp>
        <p:nvGrpSpPr>
          <p:cNvPr name="Group 11" id="11"/>
          <p:cNvGrpSpPr/>
          <p:nvPr/>
        </p:nvGrpSpPr>
        <p:grpSpPr>
          <a:xfrm rot="0">
            <a:off x="1535465" y="7895218"/>
            <a:ext cx="836961" cy="8369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x3</a:t>
              </a:r>
            </a:p>
          </p:txBody>
        </p:sp>
      </p:grpSp>
      <p:grpSp>
        <p:nvGrpSpPr>
          <p:cNvPr name="Group 14" id="14"/>
          <p:cNvGrpSpPr/>
          <p:nvPr/>
        </p:nvGrpSpPr>
        <p:grpSpPr>
          <a:xfrm rot="0">
            <a:off x="4268420" y="5918920"/>
            <a:ext cx="836961" cy="83696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w</a:t>
              </a:r>
            </a:p>
          </p:txBody>
        </p:sp>
      </p:grpSp>
      <p:grpSp>
        <p:nvGrpSpPr>
          <p:cNvPr name="Group 17" id="17"/>
          <p:cNvGrpSpPr/>
          <p:nvPr/>
        </p:nvGrpSpPr>
        <p:grpSpPr>
          <a:xfrm rot="0">
            <a:off x="4268420" y="6905875"/>
            <a:ext cx="836961" cy="83696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w</a:t>
              </a:r>
            </a:p>
          </p:txBody>
        </p:sp>
      </p:grpSp>
      <p:grpSp>
        <p:nvGrpSpPr>
          <p:cNvPr name="Group 20" id="20"/>
          <p:cNvGrpSpPr/>
          <p:nvPr/>
        </p:nvGrpSpPr>
        <p:grpSpPr>
          <a:xfrm rot="0">
            <a:off x="4268420" y="7894422"/>
            <a:ext cx="836961" cy="83696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7EDA"/>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w</a:t>
              </a:r>
            </a:p>
          </p:txBody>
        </p:sp>
      </p:grpSp>
      <p:grpSp>
        <p:nvGrpSpPr>
          <p:cNvPr name="Group 23" id="23"/>
          <p:cNvGrpSpPr/>
          <p:nvPr/>
        </p:nvGrpSpPr>
        <p:grpSpPr>
          <a:xfrm rot="0">
            <a:off x="6540849" y="6905875"/>
            <a:ext cx="836961" cy="83696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020"/>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r>
                <a:rPr lang="en-US" sz="1899">
                  <a:solidFill>
                    <a:srgbClr val="FFFFFF"/>
                  </a:solidFill>
                  <a:latin typeface="Mokoto"/>
                  <a:ea typeface="Mokoto"/>
                  <a:cs typeface="Mokoto"/>
                  <a:sym typeface="Mokoto"/>
                </a:rPr>
                <a:t>y</a:t>
              </a:r>
            </a:p>
          </p:txBody>
        </p:sp>
      </p:grpSp>
      <p:sp>
        <p:nvSpPr>
          <p:cNvPr name="AutoShape 26" id="26"/>
          <p:cNvSpPr/>
          <p:nvPr/>
        </p:nvSpPr>
        <p:spPr>
          <a:xfrm flipV="true">
            <a:off x="2372426" y="6337401"/>
            <a:ext cx="1895994" cy="796"/>
          </a:xfrm>
          <a:prstGeom prst="line">
            <a:avLst/>
          </a:prstGeom>
          <a:ln cap="flat" w="38100">
            <a:solidFill>
              <a:srgbClr val="FFFFFF"/>
            </a:solidFill>
            <a:prstDash val="solid"/>
            <a:headEnd type="none" len="sm" w="sm"/>
            <a:tailEnd type="arrow" len="sm" w="med"/>
          </a:ln>
        </p:spPr>
      </p:sp>
      <p:sp>
        <p:nvSpPr>
          <p:cNvPr name="AutoShape 27" id="27"/>
          <p:cNvSpPr/>
          <p:nvPr/>
        </p:nvSpPr>
        <p:spPr>
          <a:xfrm>
            <a:off x="2372426" y="6338197"/>
            <a:ext cx="1895994" cy="986159"/>
          </a:xfrm>
          <a:prstGeom prst="line">
            <a:avLst/>
          </a:prstGeom>
          <a:ln cap="flat" w="38100">
            <a:solidFill>
              <a:srgbClr val="FFFFFF"/>
            </a:solidFill>
            <a:prstDash val="solid"/>
            <a:headEnd type="none" len="sm" w="sm"/>
            <a:tailEnd type="arrow" len="sm" w="med"/>
          </a:ln>
        </p:spPr>
      </p:sp>
      <p:sp>
        <p:nvSpPr>
          <p:cNvPr name="AutoShape 28" id="28"/>
          <p:cNvSpPr/>
          <p:nvPr/>
        </p:nvSpPr>
        <p:spPr>
          <a:xfrm>
            <a:off x="2372426" y="6338197"/>
            <a:ext cx="1895994" cy="1974706"/>
          </a:xfrm>
          <a:prstGeom prst="line">
            <a:avLst/>
          </a:prstGeom>
          <a:ln cap="flat" w="38100">
            <a:solidFill>
              <a:srgbClr val="FFFFFF"/>
            </a:solidFill>
            <a:prstDash val="solid"/>
            <a:headEnd type="none" len="sm" w="sm"/>
            <a:tailEnd type="arrow" len="sm" w="med"/>
          </a:ln>
        </p:spPr>
      </p:sp>
      <p:sp>
        <p:nvSpPr>
          <p:cNvPr name="AutoShape 29" id="29"/>
          <p:cNvSpPr/>
          <p:nvPr/>
        </p:nvSpPr>
        <p:spPr>
          <a:xfrm flipV="true">
            <a:off x="2372426" y="6337401"/>
            <a:ext cx="1895994" cy="987751"/>
          </a:xfrm>
          <a:prstGeom prst="line">
            <a:avLst/>
          </a:prstGeom>
          <a:ln cap="flat" w="38100">
            <a:solidFill>
              <a:srgbClr val="FFFFFF"/>
            </a:solidFill>
            <a:prstDash val="solid"/>
            <a:headEnd type="none" len="sm" w="sm"/>
            <a:tailEnd type="arrow" len="sm" w="med"/>
          </a:ln>
        </p:spPr>
      </p:sp>
      <p:sp>
        <p:nvSpPr>
          <p:cNvPr name="AutoShape 30" id="30"/>
          <p:cNvSpPr/>
          <p:nvPr/>
        </p:nvSpPr>
        <p:spPr>
          <a:xfrm flipV="true">
            <a:off x="2372426" y="7324355"/>
            <a:ext cx="1895994" cy="796"/>
          </a:xfrm>
          <a:prstGeom prst="line">
            <a:avLst/>
          </a:prstGeom>
          <a:ln cap="flat" w="38100">
            <a:solidFill>
              <a:srgbClr val="FFFFFF"/>
            </a:solidFill>
            <a:prstDash val="solid"/>
            <a:headEnd type="none" len="sm" w="sm"/>
            <a:tailEnd type="arrow" len="sm" w="med"/>
          </a:ln>
        </p:spPr>
      </p:sp>
      <p:sp>
        <p:nvSpPr>
          <p:cNvPr name="AutoShape 31" id="31"/>
          <p:cNvSpPr/>
          <p:nvPr/>
        </p:nvSpPr>
        <p:spPr>
          <a:xfrm>
            <a:off x="2372426" y="7325152"/>
            <a:ext cx="1895994" cy="987751"/>
          </a:xfrm>
          <a:prstGeom prst="line">
            <a:avLst/>
          </a:prstGeom>
          <a:ln cap="flat" w="38100">
            <a:solidFill>
              <a:srgbClr val="FFFFFF"/>
            </a:solidFill>
            <a:prstDash val="solid"/>
            <a:headEnd type="none" len="sm" w="sm"/>
            <a:tailEnd type="arrow" len="sm" w="med"/>
          </a:ln>
        </p:spPr>
      </p:sp>
      <p:sp>
        <p:nvSpPr>
          <p:cNvPr name="AutoShape 32" id="32"/>
          <p:cNvSpPr/>
          <p:nvPr/>
        </p:nvSpPr>
        <p:spPr>
          <a:xfrm flipV="true">
            <a:off x="2372426" y="6337401"/>
            <a:ext cx="1895994" cy="1976298"/>
          </a:xfrm>
          <a:prstGeom prst="line">
            <a:avLst/>
          </a:prstGeom>
          <a:ln cap="flat" w="38100">
            <a:solidFill>
              <a:srgbClr val="FFFFFF"/>
            </a:solidFill>
            <a:prstDash val="solid"/>
            <a:headEnd type="none" len="sm" w="sm"/>
            <a:tailEnd type="arrow" len="sm" w="med"/>
          </a:ln>
        </p:spPr>
      </p:sp>
      <p:sp>
        <p:nvSpPr>
          <p:cNvPr name="AutoShape 33" id="33"/>
          <p:cNvSpPr/>
          <p:nvPr/>
        </p:nvSpPr>
        <p:spPr>
          <a:xfrm flipV="true">
            <a:off x="2372426" y="7324355"/>
            <a:ext cx="1895994" cy="989343"/>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2372426" y="8312902"/>
            <a:ext cx="1895994" cy="796"/>
          </a:xfrm>
          <a:prstGeom prst="line">
            <a:avLst/>
          </a:prstGeom>
          <a:ln cap="flat" w="38100">
            <a:solidFill>
              <a:srgbClr val="FFFFFF"/>
            </a:solidFill>
            <a:prstDash val="solid"/>
            <a:headEnd type="none" len="sm" w="sm"/>
            <a:tailEnd type="arrow" len="sm" w="med"/>
          </a:ln>
        </p:spPr>
      </p:sp>
      <p:sp>
        <p:nvSpPr>
          <p:cNvPr name="AutoShape 35" id="35"/>
          <p:cNvSpPr/>
          <p:nvPr/>
        </p:nvSpPr>
        <p:spPr>
          <a:xfrm>
            <a:off x="5105381" y="6337401"/>
            <a:ext cx="1435468" cy="986955"/>
          </a:xfrm>
          <a:prstGeom prst="line">
            <a:avLst/>
          </a:prstGeom>
          <a:ln cap="flat" w="38100">
            <a:solidFill>
              <a:srgbClr val="FFFFFF"/>
            </a:solidFill>
            <a:prstDash val="solid"/>
            <a:headEnd type="none" len="sm" w="sm"/>
            <a:tailEnd type="arrow" len="sm" w="med"/>
          </a:ln>
        </p:spPr>
      </p:sp>
      <p:sp>
        <p:nvSpPr>
          <p:cNvPr name="AutoShape 36" id="36"/>
          <p:cNvSpPr/>
          <p:nvPr/>
        </p:nvSpPr>
        <p:spPr>
          <a:xfrm>
            <a:off x="5105381" y="7324355"/>
            <a:ext cx="1435468" cy="0"/>
          </a:xfrm>
          <a:prstGeom prst="line">
            <a:avLst/>
          </a:prstGeom>
          <a:ln cap="flat" w="38100">
            <a:solidFill>
              <a:srgbClr val="FFFFFF"/>
            </a:solidFill>
            <a:prstDash val="solid"/>
            <a:headEnd type="none" len="sm" w="sm"/>
            <a:tailEnd type="arrow" len="sm" w="med"/>
          </a:ln>
        </p:spPr>
      </p:sp>
      <p:sp>
        <p:nvSpPr>
          <p:cNvPr name="AutoShape 37" id="37"/>
          <p:cNvSpPr/>
          <p:nvPr/>
        </p:nvSpPr>
        <p:spPr>
          <a:xfrm flipV="true">
            <a:off x="5105381" y="7324355"/>
            <a:ext cx="1435468" cy="988547"/>
          </a:xfrm>
          <a:prstGeom prst="line">
            <a:avLst/>
          </a:prstGeom>
          <a:ln cap="flat" w="38100">
            <a:solidFill>
              <a:srgbClr val="FFFFFF"/>
            </a:solidFill>
            <a:prstDash val="solid"/>
            <a:headEnd type="none" len="sm" w="sm"/>
            <a:tailEnd type="arrow" len="sm" w="med"/>
          </a:ln>
        </p:spPr>
      </p:sp>
      <p:sp>
        <p:nvSpPr>
          <p:cNvPr name="AutoShape 38" id="38"/>
          <p:cNvSpPr/>
          <p:nvPr/>
        </p:nvSpPr>
        <p:spPr>
          <a:xfrm>
            <a:off x="7377811" y="7324355"/>
            <a:ext cx="1363489" cy="0"/>
          </a:xfrm>
          <a:prstGeom prst="line">
            <a:avLst/>
          </a:prstGeom>
          <a:ln cap="flat" w="38100">
            <a:solidFill>
              <a:srgbClr val="FFFFFF"/>
            </a:solidFill>
            <a:prstDash val="solid"/>
            <a:headEnd type="none" len="sm" w="sm"/>
            <a:tailEnd type="arrow" len="sm" w="med"/>
          </a:ln>
        </p:spPr>
      </p:sp>
      <p:sp>
        <p:nvSpPr>
          <p:cNvPr name="TextBox 39" id="39"/>
          <p:cNvSpPr txBox="true"/>
          <p:nvPr/>
        </p:nvSpPr>
        <p:spPr>
          <a:xfrm rot="0">
            <a:off x="9060692" y="7088135"/>
            <a:ext cx="688419"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Loss</a:t>
            </a:r>
          </a:p>
        </p:txBody>
      </p:sp>
      <p:sp>
        <p:nvSpPr>
          <p:cNvPr name="AutoShape 40" id="40"/>
          <p:cNvSpPr/>
          <p:nvPr/>
        </p:nvSpPr>
        <p:spPr>
          <a:xfrm flipH="true" flipV="true">
            <a:off x="8615346" y="5461057"/>
            <a:ext cx="789556" cy="1684228"/>
          </a:xfrm>
          <a:prstGeom prst="line">
            <a:avLst/>
          </a:prstGeom>
          <a:ln cap="flat" w="38100">
            <a:solidFill>
              <a:srgbClr val="FFFFFF"/>
            </a:solidFill>
            <a:prstDash val="solid"/>
            <a:headEnd type="none" len="sm" w="sm"/>
            <a:tailEnd type="arrow" len="sm" w="med"/>
          </a:ln>
        </p:spPr>
      </p:sp>
      <p:sp>
        <p:nvSpPr>
          <p:cNvPr name="TextBox 41" id="41"/>
          <p:cNvSpPr txBox="true"/>
          <p:nvPr/>
        </p:nvSpPr>
        <p:spPr>
          <a:xfrm rot="0">
            <a:off x="9749112" y="4333296"/>
            <a:ext cx="7868348" cy="2710814"/>
          </a:xfrm>
          <a:prstGeom prst="rect">
            <a:avLst/>
          </a:prstGeom>
        </p:spPr>
        <p:txBody>
          <a:bodyPr anchor="t" rtlCol="false" tIns="0" lIns="0" bIns="0" rIns="0">
            <a:spAutoFit/>
          </a:bodyPr>
          <a:lstStyle/>
          <a:p>
            <a:pPr algn="l" marL="712485" indent="-356242" lvl="1">
              <a:lnSpc>
                <a:spcPts val="4290"/>
              </a:lnSpc>
              <a:buFont typeface="Arial"/>
              <a:buChar char="•"/>
            </a:pPr>
            <a:r>
              <a:rPr lang="en-US" sz="3300" spc="-99">
                <a:solidFill>
                  <a:srgbClr val="FFFFFF"/>
                </a:solidFill>
                <a:latin typeface="Tomorrow"/>
                <a:ea typeface="Tomorrow"/>
                <a:cs typeface="Tomorrow"/>
                <a:sym typeface="Tomorrow"/>
              </a:rPr>
              <a:t>Lan truyền ngược: Lỗi được lan truyền ngược qua các lớp, tính toán đạo hàm của lỗi đối với trọng số và độ lệch để xác định cách thức các tham số cần được điều chỉnh.</a:t>
            </a:r>
          </a:p>
        </p:txBody>
      </p:sp>
      <p:sp>
        <p:nvSpPr>
          <p:cNvPr name="TextBox 42" id="42"/>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43" id="43"/>
          <p:cNvSpPr txBox="true"/>
          <p:nvPr/>
        </p:nvSpPr>
        <p:spPr>
          <a:xfrm rot="0">
            <a:off x="835321" y="1608658"/>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2. NGUYÊN TẮC HOẠT ĐỘNG </a:t>
            </a:r>
          </a:p>
        </p:txBody>
      </p:sp>
      <p:sp>
        <p:nvSpPr>
          <p:cNvPr name="TextBox 44" id="44"/>
          <p:cNvSpPr txBox="true"/>
          <p:nvPr/>
        </p:nvSpPr>
        <p:spPr>
          <a:xfrm rot="0">
            <a:off x="1065799" y="8843010"/>
            <a:ext cx="1776293"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Lớp đầu vào</a:t>
            </a:r>
          </a:p>
        </p:txBody>
      </p:sp>
      <p:sp>
        <p:nvSpPr>
          <p:cNvPr name="TextBox 45" id="45"/>
          <p:cNvSpPr txBox="true"/>
          <p:nvPr/>
        </p:nvSpPr>
        <p:spPr>
          <a:xfrm rot="0">
            <a:off x="3963303" y="8843010"/>
            <a:ext cx="1507808"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Các lớp ẩn</a:t>
            </a:r>
          </a:p>
        </p:txBody>
      </p:sp>
      <p:sp>
        <p:nvSpPr>
          <p:cNvPr name="TextBox 46" id="46"/>
          <p:cNvSpPr txBox="true"/>
          <p:nvPr/>
        </p:nvSpPr>
        <p:spPr>
          <a:xfrm rot="0">
            <a:off x="6188638" y="8843010"/>
            <a:ext cx="1541383"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Lớp đầu ra</a:t>
            </a:r>
          </a:p>
        </p:txBody>
      </p:sp>
      <p:sp>
        <p:nvSpPr>
          <p:cNvPr name="TextBox 47" id="47"/>
          <p:cNvSpPr txBox="true"/>
          <p:nvPr/>
        </p:nvSpPr>
        <p:spPr>
          <a:xfrm rot="0">
            <a:off x="7377811" y="6698731"/>
            <a:ext cx="1094661"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Thực tế</a:t>
            </a:r>
          </a:p>
        </p:txBody>
      </p:sp>
      <p:sp>
        <p:nvSpPr>
          <p:cNvPr name="TextBox 48" id="48"/>
          <p:cNvSpPr txBox="true"/>
          <p:nvPr/>
        </p:nvSpPr>
        <p:spPr>
          <a:xfrm rot="0">
            <a:off x="7377811" y="7476755"/>
            <a:ext cx="1237536" cy="415290"/>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Tomorrow"/>
                <a:ea typeface="Tomorrow"/>
                <a:cs typeface="Tomorrow"/>
                <a:sym typeface="Tomorrow"/>
              </a:rPr>
              <a:t>Dự đoán</a:t>
            </a:r>
          </a:p>
        </p:txBody>
      </p:sp>
      <p:grpSp>
        <p:nvGrpSpPr>
          <p:cNvPr name="Group 49" id="49"/>
          <p:cNvGrpSpPr/>
          <p:nvPr/>
        </p:nvGrpSpPr>
        <p:grpSpPr>
          <a:xfrm rot="0">
            <a:off x="7624593" y="4470304"/>
            <a:ext cx="990754" cy="990754"/>
            <a:chOff x="0" y="0"/>
            <a:chExt cx="1321005" cy="1321005"/>
          </a:xfrm>
        </p:grpSpPr>
        <p:grpSp>
          <p:nvGrpSpPr>
            <p:cNvPr name="Group 50" id="50"/>
            <p:cNvGrpSpPr/>
            <p:nvPr/>
          </p:nvGrpSpPr>
          <p:grpSpPr>
            <a:xfrm rot="0">
              <a:off x="0" y="0"/>
              <a:ext cx="1321005" cy="1321005"/>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name="TextBox 52" id="5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05818" y="105818"/>
              <a:ext cx="1109369" cy="1109369"/>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5" id="5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6" id="56"/>
            <p:cNvSpPr txBox="true"/>
            <p:nvPr/>
          </p:nvSpPr>
          <p:spPr>
            <a:xfrm rot="0">
              <a:off x="528819" y="276327"/>
              <a:ext cx="263366" cy="814707"/>
            </a:xfrm>
            <a:prstGeom prst="rect">
              <a:avLst/>
            </a:prstGeom>
          </p:spPr>
          <p:txBody>
            <a:bodyPr anchor="t" rtlCol="false" tIns="0" lIns="0" bIns="0" rIns="0">
              <a:spAutoFit/>
            </a:bodyPr>
            <a:lstStyle/>
            <a:p>
              <a:pPr algn="ctr">
                <a:lnSpc>
                  <a:spcPts val="5039"/>
                </a:lnSpc>
                <a:spcBef>
                  <a:spcPct val="0"/>
                </a:spcBef>
              </a:pPr>
              <a:r>
                <a:rPr lang="en-US" sz="3599">
                  <a:solidFill>
                    <a:srgbClr val="FF66C4"/>
                  </a:solidFill>
                  <a:latin typeface="Mokoto"/>
                  <a:ea typeface="Mokoto"/>
                  <a:cs typeface="Mokoto"/>
                  <a:sym typeface="Mokoto"/>
                </a:rPr>
                <a:t>1</a:t>
              </a:r>
            </a:p>
          </p:txBody>
        </p:sp>
      </p:grpSp>
      <p:sp>
        <p:nvSpPr>
          <p:cNvPr name="TextBox 57" id="57"/>
          <p:cNvSpPr txBox="true"/>
          <p:nvPr/>
        </p:nvSpPr>
        <p:spPr>
          <a:xfrm rot="0">
            <a:off x="8138307" y="3642898"/>
            <a:ext cx="1844771" cy="798830"/>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Tomorrow"/>
                <a:ea typeface="Tomorrow"/>
                <a:cs typeface="Tomorrow"/>
                <a:sym typeface="Tomorrow"/>
              </a:rPr>
              <a:t>Tính toán độ mất mát</a:t>
            </a:r>
          </a:p>
        </p:txBody>
      </p:sp>
      <p:grpSp>
        <p:nvGrpSpPr>
          <p:cNvPr name="Group 58" id="58"/>
          <p:cNvGrpSpPr/>
          <p:nvPr/>
        </p:nvGrpSpPr>
        <p:grpSpPr>
          <a:xfrm rot="0">
            <a:off x="2109354" y="3452322"/>
            <a:ext cx="5498938" cy="4449360"/>
            <a:chOff x="0" y="0"/>
            <a:chExt cx="7331917" cy="5932480"/>
          </a:xfrm>
        </p:grpSpPr>
        <p:sp>
          <p:nvSpPr>
            <p:cNvPr name="AutoShape 59" id="59"/>
            <p:cNvSpPr/>
            <p:nvPr/>
          </p:nvSpPr>
          <p:spPr>
            <a:xfrm flipH="true" flipV="true">
              <a:off x="2366114" y="1319209"/>
              <a:ext cx="4964539" cy="247365"/>
            </a:xfrm>
            <a:prstGeom prst="line">
              <a:avLst/>
            </a:prstGeom>
            <a:ln cap="flat" w="50800">
              <a:solidFill>
                <a:srgbClr val="FFFFFF"/>
              </a:solidFill>
              <a:prstDash val="solid"/>
              <a:headEnd type="none" len="sm" w="sm"/>
              <a:tailEnd type="arrow" len="sm" w="med"/>
            </a:ln>
          </p:spPr>
        </p:sp>
        <p:grpSp>
          <p:nvGrpSpPr>
            <p:cNvPr name="Group 60" id="60"/>
            <p:cNvGrpSpPr/>
            <p:nvPr/>
          </p:nvGrpSpPr>
          <p:grpSpPr>
            <a:xfrm rot="0">
              <a:off x="1150927" y="658707"/>
              <a:ext cx="1321005" cy="1321005"/>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solidFill>
            </p:spPr>
          </p:sp>
          <p:sp>
            <p:nvSpPr>
              <p:cNvPr name="TextBox 62" id="6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3" id="63"/>
            <p:cNvGrpSpPr/>
            <p:nvPr/>
          </p:nvGrpSpPr>
          <p:grpSpPr>
            <a:xfrm rot="0">
              <a:off x="1256744" y="764525"/>
              <a:ext cx="1109369" cy="1109369"/>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5" id="6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66" id="66"/>
            <p:cNvSpPr txBox="true"/>
            <p:nvPr/>
          </p:nvSpPr>
          <p:spPr>
            <a:xfrm rot="0">
              <a:off x="1548063" y="974505"/>
              <a:ext cx="263366" cy="814707"/>
            </a:xfrm>
            <a:prstGeom prst="rect">
              <a:avLst/>
            </a:prstGeom>
          </p:spPr>
          <p:txBody>
            <a:bodyPr anchor="t" rtlCol="false" tIns="0" lIns="0" bIns="0" rIns="0">
              <a:spAutoFit/>
            </a:bodyPr>
            <a:lstStyle/>
            <a:p>
              <a:pPr algn="ctr">
                <a:lnSpc>
                  <a:spcPts val="5039"/>
                </a:lnSpc>
                <a:spcBef>
                  <a:spcPct val="0"/>
                </a:spcBef>
              </a:pPr>
              <a:r>
                <a:rPr lang="en-US" sz="3599">
                  <a:solidFill>
                    <a:srgbClr val="FF66C4"/>
                  </a:solidFill>
                  <a:latin typeface="Mokoto"/>
                  <a:ea typeface="Mokoto"/>
                  <a:cs typeface="Mokoto"/>
                  <a:sym typeface="Mokoto"/>
                </a:rPr>
                <a:t>2</a:t>
              </a:r>
            </a:p>
          </p:txBody>
        </p:sp>
        <p:sp>
          <p:nvSpPr>
            <p:cNvPr name="TextBox 67" id="67"/>
            <p:cNvSpPr txBox="true"/>
            <p:nvPr/>
          </p:nvSpPr>
          <p:spPr>
            <a:xfrm rot="0">
              <a:off x="0" y="-57150"/>
              <a:ext cx="3994703" cy="512657"/>
            </a:xfrm>
            <a:prstGeom prst="rect">
              <a:avLst/>
            </a:prstGeom>
          </p:spPr>
          <p:txBody>
            <a:bodyPr anchor="t" rtlCol="false" tIns="0" lIns="0" bIns="0" rIns="0">
              <a:spAutoFit/>
            </a:bodyPr>
            <a:lstStyle/>
            <a:p>
              <a:pPr algn="ctr">
                <a:lnSpc>
                  <a:spcPts val="3219"/>
                </a:lnSpc>
                <a:spcBef>
                  <a:spcPct val="0"/>
                </a:spcBef>
              </a:pPr>
              <a:r>
                <a:rPr lang="en-US" sz="2299">
                  <a:solidFill>
                    <a:srgbClr val="FFFFFF"/>
                  </a:solidFill>
                  <a:latin typeface="Tomorrow"/>
                  <a:ea typeface="Tomorrow"/>
                  <a:cs typeface="Tomorrow"/>
                  <a:sym typeface="Tomorrow"/>
                </a:rPr>
                <a:t>Cập nhật trọng số</a:t>
              </a:r>
            </a:p>
          </p:txBody>
        </p:sp>
        <p:sp>
          <p:nvSpPr>
            <p:cNvPr name="AutoShape 68" id="68"/>
            <p:cNvSpPr/>
            <p:nvPr/>
          </p:nvSpPr>
          <p:spPr>
            <a:xfrm>
              <a:off x="1811429" y="1979712"/>
              <a:ext cx="1625300" cy="1309086"/>
            </a:xfrm>
            <a:prstGeom prst="line">
              <a:avLst/>
            </a:prstGeom>
            <a:ln cap="flat" w="50800">
              <a:solidFill>
                <a:srgbClr val="40DA4F"/>
              </a:solidFill>
              <a:prstDash val="solid"/>
              <a:headEnd type="none" len="sm" w="sm"/>
              <a:tailEnd type="arrow" len="sm" w="med"/>
            </a:ln>
          </p:spPr>
        </p:sp>
        <p:sp>
          <p:nvSpPr>
            <p:cNvPr name="AutoShape 69" id="69"/>
            <p:cNvSpPr/>
            <p:nvPr/>
          </p:nvSpPr>
          <p:spPr>
            <a:xfrm>
              <a:off x="1811429" y="1979712"/>
              <a:ext cx="1625300" cy="2625026"/>
            </a:xfrm>
            <a:prstGeom prst="line">
              <a:avLst/>
            </a:prstGeom>
            <a:ln cap="flat" w="50800">
              <a:solidFill>
                <a:srgbClr val="40DA4F"/>
              </a:solidFill>
              <a:prstDash val="solid"/>
              <a:headEnd type="none" len="sm" w="sm"/>
              <a:tailEnd type="arrow" len="sm" w="med"/>
            </a:ln>
          </p:spPr>
        </p:sp>
        <p:sp>
          <p:nvSpPr>
            <p:cNvPr name="AutoShape 70" id="70"/>
            <p:cNvSpPr/>
            <p:nvPr/>
          </p:nvSpPr>
          <p:spPr>
            <a:xfrm>
              <a:off x="1811429" y="1979712"/>
              <a:ext cx="1625300" cy="3943089"/>
            </a:xfrm>
            <a:prstGeom prst="line">
              <a:avLst/>
            </a:prstGeom>
            <a:ln cap="flat" w="50800">
              <a:solidFill>
                <a:srgbClr val="40DA4F"/>
              </a:solidFill>
              <a:prstDash val="solid"/>
              <a:headEnd type="none" len="sm" w="sm"/>
              <a:tailEnd type="arrow" len="sm" w="med"/>
            </a:ln>
          </p:spPr>
        </p:sp>
      </p:grpSp>
      <p:sp>
        <p:nvSpPr>
          <p:cNvPr name="TextBox 71" id="71"/>
          <p:cNvSpPr txBox="true"/>
          <p:nvPr/>
        </p:nvSpPr>
        <p:spPr>
          <a:xfrm rot="0">
            <a:off x="9749112" y="7287052"/>
            <a:ext cx="7868348" cy="1624964"/>
          </a:xfrm>
          <a:prstGeom prst="rect">
            <a:avLst/>
          </a:prstGeom>
        </p:spPr>
        <p:txBody>
          <a:bodyPr anchor="t" rtlCol="false" tIns="0" lIns="0" bIns="0" rIns="0">
            <a:spAutoFit/>
          </a:bodyPr>
          <a:lstStyle/>
          <a:p>
            <a:pPr algn="l" marL="712485" indent="-356242" lvl="1">
              <a:lnSpc>
                <a:spcPts val="4290"/>
              </a:lnSpc>
              <a:buFont typeface="Arial"/>
              <a:buChar char="•"/>
            </a:pPr>
            <a:r>
              <a:rPr lang="en-US" sz="3300" spc="-99">
                <a:solidFill>
                  <a:srgbClr val="FFFFFF"/>
                </a:solidFill>
                <a:latin typeface="Tomorrow"/>
                <a:ea typeface="Tomorrow"/>
                <a:cs typeface="Tomorrow"/>
                <a:sym typeface="Tomorrow"/>
              </a:rPr>
              <a:t>Cập nhật trọng số: Các trọng số được cập nhật qua nhiều epoch (vòng lặp), cải thiện dần hiệu suất mô hình.</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7255" y="2718883"/>
            <a:ext cx="3453813" cy="7568117"/>
          </a:xfrm>
          <a:custGeom>
            <a:avLst/>
            <a:gdLst/>
            <a:ahLst/>
            <a:cxnLst/>
            <a:rect r="r" b="b" t="t" l="l"/>
            <a:pathLst>
              <a:path h="7568117" w="3453813">
                <a:moveTo>
                  <a:pt x="0" y="0"/>
                </a:moveTo>
                <a:lnTo>
                  <a:pt x="3453814" y="0"/>
                </a:lnTo>
                <a:lnTo>
                  <a:pt x="3453814"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701486"/>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3. ƯU ĐIỂM </a:t>
            </a:r>
          </a:p>
        </p:txBody>
      </p:sp>
      <p:sp>
        <p:nvSpPr>
          <p:cNvPr name="TextBox 9" id="9"/>
          <p:cNvSpPr txBox="true"/>
          <p:nvPr/>
        </p:nvSpPr>
        <p:spPr>
          <a:xfrm rot="0">
            <a:off x="330041" y="3252283"/>
            <a:ext cx="17292600" cy="4126230"/>
          </a:xfrm>
          <a:prstGeom prst="rect">
            <a:avLst/>
          </a:prstGeom>
        </p:spPr>
        <p:txBody>
          <a:bodyPr anchor="t" rtlCol="false" tIns="0" lIns="0" bIns="0" rIns="0">
            <a:spAutoFit/>
          </a:bodyPr>
          <a:lstStyle/>
          <a:p>
            <a:pPr algn="just" marL="777238" indent="-388619" lvl="1">
              <a:lnSpc>
                <a:spcPts val="4679"/>
              </a:lnSpc>
              <a:buFont typeface="Arial"/>
              <a:buChar char="•"/>
            </a:pPr>
            <a:r>
              <a:rPr lang="en-US" sz="3599">
                <a:solidFill>
                  <a:srgbClr val="FFFA00"/>
                </a:solidFill>
                <a:latin typeface="Tomorrow"/>
                <a:ea typeface="Tomorrow"/>
                <a:cs typeface="Tomorrow"/>
                <a:sym typeface="Tomorrow"/>
              </a:rPr>
              <a:t>Khả năng học phi tuyến tính:</a:t>
            </a:r>
            <a:r>
              <a:rPr lang="en-US" sz="3599">
                <a:solidFill>
                  <a:srgbClr val="FFFFFF"/>
                </a:solidFill>
                <a:latin typeface="Tomorrow"/>
                <a:ea typeface="Tomorrow"/>
                <a:cs typeface="Tomorrow"/>
                <a:sym typeface="Tomorrow"/>
              </a:rPr>
              <a:t> Neural Network có thể học được các mối quan hệ phi tuyến tính phức tạp trong dữ liệu.</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Khả năng tổng quát hóa tốt:</a:t>
            </a:r>
            <a:r>
              <a:rPr lang="en-US" sz="3599">
                <a:solidFill>
                  <a:srgbClr val="FFFFFF"/>
                </a:solidFill>
                <a:latin typeface="Tomorrow"/>
                <a:ea typeface="Tomorrow"/>
                <a:cs typeface="Tomorrow"/>
                <a:sym typeface="Tomorrow"/>
              </a:rPr>
              <a:t> Khi được huấn luyện đúng cách, Neural Network có thể tạo ra các dự đoán chính xác trên dữ liệu chưa từng thấy.</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Tính linh hoạt:</a:t>
            </a:r>
            <a:r>
              <a:rPr lang="en-US" sz="3599">
                <a:solidFill>
                  <a:srgbClr val="FFFFFF"/>
                </a:solidFill>
                <a:latin typeface="Tomorrow"/>
                <a:ea typeface="Tomorrow"/>
                <a:cs typeface="Tomorrow"/>
                <a:sym typeface="Tomorrow"/>
              </a:rPr>
              <a:t> Neural Network có thể áp dụng cho nhiều loại dữ liệu khác nhau, từ dữ liệu dạng chuỗi, hình ảnh đến âm thanh. Được tích hợp với các công cụ mạnh mẽ như GPU và TPU để huấn luyện nhanh hơn.</a:t>
            </a:r>
          </a:p>
        </p:txBody>
      </p:sp>
    </p:spTree>
  </p:cSld>
  <p:clrMapOvr>
    <a:masterClrMapping/>
  </p:clrMapOvr>
  <p:transition spd="fast">
    <p:fade/>
  </p:transition>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7255" y="2718883"/>
            <a:ext cx="3453813" cy="7568117"/>
          </a:xfrm>
          <a:custGeom>
            <a:avLst/>
            <a:gdLst/>
            <a:ahLst/>
            <a:cxnLst/>
            <a:rect r="r" b="b" t="t" l="l"/>
            <a:pathLst>
              <a:path h="7568117" w="3453813">
                <a:moveTo>
                  <a:pt x="0" y="0"/>
                </a:moveTo>
                <a:lnTo>
                  <a:pt x="3453814" y="0"/>
                </a:lnTo>
                <a:lnTo>
                  <a:pt x="3453814"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582681" y="1701486"/>
            <a:ext cx="9271578" cy="1017397"/>
          </a:xfrm>
          <a:prstGeom prst="rect">
            <a:avLst/>
          </a:prstGeom>
        </p:spPr>
        <p:txBody>
          <a:bodyPr anchor="t" rtlCol="false" tIns="0" lIns="0" bIns="0" rIns="0">
            <a:spAutoFit/>
          </a:bodyPr>
          <a:lstStyle/>
          <a:p>
            <a:pPr algn="just">
              <a:lnSpc>
                <a:spcPts val="7844"/>
              </a:lnSpc>
            </a:pPr>
            <a:r>
              <a:rPr lang="en-US" sz="7400">
                <a:solidFill>
                  <a:srgbClr val="FFFFFF"/>
                </a:solidFill>
                <a:latin typeface="Anton"/>
                <a:ea typeface="Anton"/>
                <a:cs typeface="Anton"/>
                <a:sym typeface="Anton"/>
              </a:rPr>
              <a:t>4. NHƯỢC ĐIỂM </a:t>
            </a:r>
          </a:p>
        </p:txBody>
      </p:sp>
      <p:sp>
        <p:nvSpPr>
          <p:cNvPr name="TextBox 9" id="9"/>
          <p:cNvSpPr txBox="true"/>
          <p:nvPr/>
        </p:nvSpPr>
        <p:spPr>
          <a:xfrm rot="0">
            <a:off x="330041" y="3252283"/>
            <a:ext cx="17292600" cy="3535680"/>
          </a:xfrm>
          <a:prstGeom prst="rect">
            <a:avLst/>
          </a:prstGeom>
        </p:spPr>
        <p:txBody>
          <a:bodyPr anchor="t" rtlCol="false" tIns="0" lIns="0" bIns="0" rIns="0">
            <a:spAutoFit/>
          </a:bodyPr>
          <a:lstStyle/>
          <a:p>
            <a:pPr algn="just" marL="777238" indent="-388619" lvl="1">
              <a:lnSpc>
                <a:spcPts val="4679"/>
              </a:lnSpc>
              <a:buFont typeface="Arial"/>
              <a:buChar char="•"/>
            </a:pPr>
            <a:r>
              <a:rPr lang="en-US" sz="3599">
                <a:solidFill>
                  <a:srgbClr val="FFFA00"/>
                </a:solidFill>
                <a:latin typeface="Tomorrow"/>
                <a:ea typeface="Tomorrow"/>
                <a:cs typeface="Tomorrow"/>
                <a:sym typeface="Tomorrow"/>
              </a:rPr>
              <a:t>Cần nhiều dữ liệu:</a:t>
            </a:r>
            <a:r>
              <a:rPr lang="en-US" sz="3599">
                <a:solidFill>
                  <a:srgbClr val="FFFFFF"/>
                </a:solidFill>
                <a:latin typeface="Tomorrow"/>
                <a:ea typeface="Tomorrow"/>
                <a:cs typeface="Tomorrow"/>
                <a:sym typeface="Tomorrow"/>
              </a:rPr>
              <a:t> Neural Network yêu cầu lượng lớn dữ liệu để đạt hiệu quả tốt, đặc biệt với các mô hình sâu.</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Tính toán phức tạp:</a:t>
            </a:r>
            <a:r>
              <a:rPr lang="en-US" sz="3599">
                <a:solidFill>
                  <a:srgbClr val="FFFFFF"/>
                </a:solidFill>
                <a:latin typeface="Tomorrow"/>
                <a:ea typeface="Tomorrow"/>
                <a:cs typeface="Tomorrow"/>
                <a:sym typeface="Tomorrow"/>
              </a:rPr>
              <a:t> Huấn luyện và dự đoán đòi hỏi tài nguyên tính toán lớn, tiêu tốn thời gian và năng lượng.</a:t>
            </a:r>
          </a:p>
          <a:p>
            <a:pPr algn="just" marL="777238" indent="-388619" lvl="1">
              <a:lnSpc>
                <a:spcPts val="4679"/>
              </a:lnSpc>
              <a:buFont typeface="Arial"/>
              <a:buChar char="•"/>
            </a:pPr>
            <a:r>
              <a:rPr lang="en-US" sz="3599">
                <a:solidFill>
                  <a:srgbClr val="FFFA00"/>
                </a:solidFill>
                <a:latin typeface="Tomorrow"/>
                <a:ea typeface="Tomorrow"/>
                <a:cs typeface="Tomorrow"/>
                <a:sym typeface="Tomorrow"/>
              </a:rPr>
              <a:t>Khó giải thích:</a:t>
            </a:r>
            <a:r>
              <a:rPr lang="en-US" sz="3599">
                <a:solidFill>
                  <a:srgbClr val="FFFFFF"/>
                </a:solidFill>
                <a:latin typeface="Tomorrow"/>
                <a:ea typeface="Tomorrow"/>
                <a:cs typeface="Tomorrow"/>
                <a:sym typeface="Tomorrow"/>
              </a:rPr>
              <a:t> Neural Network hoạt động như một ``hộp đen'', khó hiểu được các quyết định bên trong.</a:t>
            </a:r>
          </a:p>
        </p:txBody>
      </p:sp>
    </p:spTree>
  </p:cSld>
  <p:clrMapOvr>
    <a:masterClrMapping/>
  </p:clrMapOvr>
  <p:transition spd="fast">
    <p:fade/>
  </p:transition>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02043" y="5543457"/>
            <a:ext cx="10974678" cy="9755682"/>
          </a:xfrm>
          <a:custGeom>
            <a:avLst/>
            <a:gdLst/>
            <a:ahLst/>
            <a:cxnLst/>
            <a:rect r="r" b="b" t="t" l="l"/>
            <a:pathLst>
              <a:path h="9755682" w="10974678">
                <a:moveTo>
                  <a:pt x="0" y="0"/>
                </a:moveTo>
                <a:lnTo>
                  <a:pt x="10974678" y="0"/>
                </a:lnTo>
                <a:lnTo>
                  <a:pt x="10974678" y="9755681"/>
                </a:lnTo>
                <a:lnTo>
                  <a:pt x="0" y="9755681"/>
                </a:lnTo>
                <a:lnTo>
                  <a:pt x="0" y="0"/>
                </a:lnTo>
                <a:close/>
              </a:path>
            </a:pathLst>
          </a:custGeom>
          <a:blipFill>
            <a:blip r:embed="rId5">
              <a:alphaModFix amt="61000"/>
            </a:blip>
            <a:stretch>
              <a:fillRect l="-2060" t="0" r="-2060" b="0"/>
            </a:stretch>
          </a:blipFill>
        </p:spPr>
      </p:sp>
      <p:sp>
        <p:nvSpPr>
          <p:cNvPr name="TextBox 6" id="6"/>
          <p:cNvSpPr txBox="true"/>
          <p:nvPr/>
        </p:nvSpPr>
        <p:spPr>
          <a:xfrm rot="0">
            <a:off x="8192900" y="3903826"/>
            <a:ext cx="5285114" cy="385224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GIẢI THÍCH MÔ HÌNH </a:t>
            </a:r>
          </a:p>
        </p:txBody>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AutoShape 9" id="9"/>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transition spd="fast">
    <p:fade/>
  </p:transition>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TextBox 3" id="3"/>
          <p:cNvSpPr txBox="true"/>
          <p:nvPr/>
        </p:nvSpPr>
        <p:spPr>
          <a:xfrm rot="0">
            <a:off x="6449616" y="4635227"/>
            <a:ext cx="5388769" cy="1084961"/>
          </a:xfrm>
          <a:prstGeom prst="rect">
            <a:avLst/>
          </a:prstGeom>
        </p:spPr>
        <p:txBody>
          <a:bodyPr anchor="t" rtlCol="false" tIns="0" lIns="0" bIns="0" rIns="0">
            <a:spAutoFit/>
          </a:bodyPr>
          <a:lstStyle/>
          <a:p>
            <a:pPr algn="ctr">
              <a:lnSpc>
                <a:spcPts val="8362"/>
              </a:lnSpc>
              <a:spcBef>
                <a:spcPct val="0"/>
              </a:spcBef>
            </a:pPr>
            <a:r>
              <a:rPr lang="en-US" b="true" sz="7400">
                <a:solidFill>
                  <a:srgbClr val="FFFFFF"/>
                </a:solidFill>
                <a:latin typeface="Tomorrow Bold"/>
                <a:ea typeface="Tomorrow Bold"/>
                <a:cs typeface="Tomorrow Bold"/>
                <a:sym typeface="Tomorrow Bold"/>
              </a:rPr>
              <a:t>TIỀN XỬ LÝ</a:t>
            </a:r>
          </a:p>
        </p:txBody>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fast">
    <p:fade/>
  </p:transition>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793879" y="5143500"/>
            <a:ext cx="10974678" cy="9369631"/>
          </a:xfrm>
          <a:custGeom>
            <a:avLst/>
            <a:gdLst/>
            <a:ahLst/>
            <a:cxnLst/>
            <a:rect r="r" b="b" t="t" l="l"/>
            <a:pathLst>
              <a:path h="9369631" w="10974678">
                <a:moveTo>
                  <a:pt x="0" y="0"/>
                </a:moveTo>
                <a:lnTo>
                  <a:pt x="10974677" y="0"/>
                </a:lnTo>
                <a:lnTo>
                  <a:pt x="10974677"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11403669" y="3170513"/>
            <a:ext cx="16230600" cy="5883592"/>
          </a:xfrm>
          <a:custGeom>
            <a:avLst/>
            <a:gdLst/>
            <a:ahLst/>
            <a:cxnLst/>
            <a:rect r="r" b="b" t="t" l="l"/>
            <a:pathLst>
              <a:path h="5883592" w="16230600">
                <a:moveTo>
                  <a:pt x="0" y="0"/>
                </a:moveTo>
                <a:lnTo>
                  <a:pt x="16230600" y="0"/>
                </a:lnTo>
                <a:lnTo>
                  <a:pt x="16230600" y="5883592"/>
                </a:lnTo>
                <a:lnTo>
                  <a:pt x="0" y="5883592"/>
                </a:lnTo>
                <a:lnTo>
                  <a:pt x="0" y="0"/>
                </a:lnTo>
                <a:close/>
              </a:path>
            </a:pathLst>
          </a:custGeom>
          <a:blipFill>
            <a:blip r:embed="rId5">
              <a:alphaModFix amt="43000"/>
            </a:blip>
            <a:stretch>
              <a:fillRect l="0" t="0" r="0" b="0"/>
            </a:stretch>
          </a:blipFill>
        </p:spPr>
      </p:sp>
      <p:sp>
        <p:nvSpPr>
          <p:cNvPr name="Freeform 6" id="6"/>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8" id="8"/>
          <p:cNvSpPr/>
          <p:nvPr/>
        </p:nvSpPr>
        <p:spPr>
          <a:xfrm flipH="false" flipV="false" rot="0">
            <a:off x="590109" y="5143500"/>
            <a:ext cx="11150424" cy="4412784"/>
          </a:xfrm>
          <a:custGeom>
            <a:avLst/>
            <a:gdLst/>
            <a:ahLst/>
            <a:cxnLst/>
            <a:rect r="r" b="b" t="t" l="l"/>
            <a:pathLst>
              <a:path h="4412784" w="11150424">
                <a:moveTo>
                  <a:pt x="0" y="0"/>
                </a:moveTo>
                <a:lnTo>
                  <a:pt x="11150424" y="0"/>
                </a:lnTo>
                <a:lnTo>
                  <a:pt x="11150424" y="4412784"/>
                </a:lnTo>
                <a:lnTo>
                  <a:pt x="0" y="4412784"/>
                </a:lnTo>
                <a:lnTo>
                  <a:pt x="0" y="0"/>
                </a:lnTo>
                <a:close/>
              </a:path>
            </a:pathLst>
          </a:custGeom>
          <a:blipFill>
            <a:blip r:embed="rId8"/>
            <a:stretch>
              <a:fillRect l="0" t="0" r="0" b="0"/>
            </a:stretch>
          </a:blipFill>
        </p:spPr>
      </p:sp>
      <p:sp>
        <p:nvSpPr>
          <p:cNvPr name="TextBox 9" id="9"/>
          <p:cNvSpPr txBox="true"/>
          <p:nvPr/>
        </p:nvSpPr>
        <p:spPr>
          <a:xfrm rot="0">
            <a:off x="582681" y="1584286"/>
            <a:ext cx="10531929"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TRONG QUÁ TRÌNH HUẤN LUYỆN</a:t>
            </a:r>
          </a:p>
        </p:txBody>
      </p:sp>
      <p:sp>
        <p:nvSpPr>
          <p:cNvPr name="TextBox 10" id="10"/>
          <p:cNvSpPr txBox="true"/>
          <p:nvPr/>
        </p:nvSpPr>
        <p:spPr>
          <a:xfrm rot="0">
            <a:off x="590109" y="2785853"/>
            <a:ext cx="16676619" cy="2144903"/>
          </a:xfrm>
          <a:prstGeom prst="rect">
            <a:avLst/>
          </a:prstGeom>
        </p:spPr>
        <p:txBody>
          <a:bodyPr anchor="t" rtlCol="false" tIns="0" lIns="0" bIns="0" rIns="0">
            <a:spAutoFit/>
          </a:bodyPr>
          <a:lstStyle/>
          <a:p>
            <a:pPr algn="l">
              <a:lnSpc>
                <a:spcPts val="4215"/>
              </a:lnSpc>
            </a:pPr>
            <a:r>
              <a:rPr lang="en-US" sz="3399" spc="-101">
                <a:solidFill>
                  <a:srgbClr val="FFFFFF"/>
                </a:solidFill>
                <a:latin typeface="Tomorrow"/>
                <a:ea typeface="Tomorrow"/>
                <a:cs typeface="Tomorrow"/>
                <a:sym typeface="Tomorrow"/>
              </a:rPr>
              <a:t>Để huấn luyện mô hình, ta cần chuẩn bị một bộ dữ liệu bao gồm các đặc trưng của âm thanh và nhãn tương ứng. Chúng ta sử dụng hàm </a:t>
            </a:r>
            <a:r>
              <a:rPr lang="en-US" sz="3399" i="true" spc="-101">
                <a:solidFill>
                  <a:srgbClr val="ADFDFF"/>
                </a:solidFill>
                <a:latin typeface="Tomorrow Italics"/>
                <a:ea typeface="Tomorrow Italics"/>
                <a:cs typeface="Tomorrow Italics"/>
                <a:sym typeface="Tomorrow Italics"/>
              </a:rPr>
              <a:t>parse_audio_files</a:t>
            </a:r>
            <a:r>
              <a:rPr lang="en-US" sz="3399" spc="-101">
                <a:solidFill>
                  <a:srgbClr val="FFFFFF"/>
                </a:solidFill>
                <a:latin typeface="Tomorrow"/>
                <a:ea typeface="Tomorrow"/>
                <a:cs typeface="Tomorrow"/>
                <a:sym typeface="Tomorrow"/>
              </a:rPr>
              <a:t>, giúp xử lý tất cả các tệp âm thanh trong một thư mục nhất định và trả về hai mảng: một mảng chứa các đặc trưng của các tệp âm và một mảng chứa nhãn tương ứng.</a:t>
            </a:r>
          </a:p>
        </p:txBody>
      </p:sp>
      <p:sp>
        <p:nvSpPr>
          <p:cNvPr name="TextBox 11" id="11"/>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 r="0" b="-777"/>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10005">
                <a:alpha val="82745"/>
              </a:srgbClr>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682059" y="2330104"/>
            <a:ext cx="5952484" cy="7229944"/>
            <a:chOff x="0" y="0"/>
            <a:chExt cx="7936645" cy="9639926"/>
          </a:xfrm>
        </p:grpSpPr>
        <p:sp>
          <p:nvSpPr>
            <p:cNvPr name="Freeform 9" id="9"/>
            <p:cNvSpPr/>
            <p:nvPr/>
          </p:nvSpPr>
          <p:spPr>
            <a:xfrm flipH="false" flipV="false" rot="0">
              <a:off x="0" y="5175563"/>
              <a:ext cx="7936645" cy="4464363"/>
            </a:xfrm>
            <a:custGeom>
              <a:avLst/>
              <a:gdLst/>
              <a:ahLst/>
              <a:cxnLst/>
              <a:rect r="r" b="b" t="t" l="l"/>
              <a:pathLst>
                <a:path h="4464363" w="7936645">
                  <a:moveTo>
                    <a:pt x="0" y="0"/>
                  </a:moveTo>
                  <a:lnTo>
                    <a:pt x="7936645" y="0"/>
                  </a:lnTo>
                  <a:lnTo>
                    <a:pt x="7936645" y="4464363"/>
                  </a:lnTo>
                  <a:lnTo>
                    <a:pt x="0" y="4464363"/>
                  </a:lnTo>
                  <a:lnTo>
                    <a:pt x="0" y="0"/>
                  </a:lnTo>
                  <a:close/>
                </a:path>
              </a:pathLst>
            </a:custGeom>
            <a:blipFill>
              <a:blip r:embed="rId5"/>
              <a:stretch>
                <a:fillRect l="0" t="0" r="0" b="0"/>
              </a:stretch>
            </a:blipFill>
          </p:spPr>
        </p:sp>
        <p:sp>
          <p:nvSpPr>
            <p:cNvPr name="Freeform 10" id="10"/>
            <p:cNvSpPr/>
            <p:nvPr/>
          </p:nvSpPr>
          <p:spPr>
            <a:xfrm flipH="false" flipV="false" rot="0">
              <a:off x="0" y="0"/>
              <a:ext cx="7936645" cy="4464363"/>
            </a:xfrm>
            <a:custGeom>
              <a:avLst/>
              <a:gdLst/>
              <a:ahLst/>
              <a:cxnLst/>
              <a:rect r="r" b="b" t="t" l="l"/>
              <a:pathLst>
                <a:path h="4464363" w="7936645">
                  <a:moveTo>
                    <a:pt x="0" y="0"/>
                  </a:moveTo>
                  <a:lnTo>
                    <a:pt x="7936645" y="0"/>
                  </a:lnTo>
                  <a:lnTo>
                    <a:pt x="7936645" y="4464363"/>
                  </a:lnTo>
                  <a:lnTo>
                    <a:pt x="0" y="4464363"/>
                  </a:lnTo>
                  <a:lnTo>
                    <a:pt x="0" y="0"/>
                  </a:lnTo>
                  <a:close/>
                </a:path>
              </a:pathLst>
            </a:custGeom>
            <a:blipFill>
              <a:blip r:embed="rId6"/>
              <a:stretch>
                <a:fillRect l="0" t="0" r="0" b="0"/>
              </a:stretch>
            </a:blipFill>
          </p:spPr>
        </p:sp>
      </p:grpSp>
      <p:sp>
        <p:nvSpPr>
          <p:cNvPr name="TextBox 11" id="11"/>
          <p:cNvSpPr txBox="true"/>
          <p:nvPr/>
        </p:nvSpPr>
        <p:spPr>
          <a:xfrm rot="0">
            <a:off x="0" y="2539654"/>
            <a:ext cx="8728108" cy="6832473"/>
          </a:xfrm>
          <a:prstGeom prst="rect">
            <a:avLst/>
          </a:prstGeom>
        </p:spPr>
        <p:txBody>
          <a:bodyPr anchor="t" rtlCol="false" tIns="0" lIns="0" bIns="0" rIns="0">
            <a:spAutoFit/>
          </a:bodyPr>
          <a:lstStyle/>
          <a:p>
            <a:pPr algn="just" marL="734059" indent="-367030" lvl="1">
              <a:lnSpc>
                <a:spcPts val="5405"/>
              </a:lnSpc>
              <a:buFont typeface="Arial"/>
              <a:buChar char="•"/>
            </a:pPr>
            <a:r>
              <a:rPr lang="en-US" sz="3399">
                <a:solidFill>
                  <a:srgbClr val="FFFFFF"/>
                </a:solidFill>
                <a:latin typeface="Tomorrow"/>
                <a:ea typeface="Tomorrow"/>
                <a:cs typeface="Tomorrow"/>
                <a:sym typeface="Tomorrow"/>
              </a:rPr>
              <a:t>Bài toán nhận diện cảm xúc từ giọng nói đóng vai trò quan trọng trong việc giúp các hệ thống thông minh phản hồi một cách chính xác và phù hợp hơn với cảm xúc của người dùng. </a:t>
            </a:r>
          </a:p>
          <a:p>
            <a:pPr algn="just" marL="734059" indent="-367030" lvl="1">
              <a:lnSpc>
                <a:spcPts val="5405"/>
              </a:lnSpc>
              <a:buFont typeface="Arial"/>
              <a:buChar char="•"/>
            </a:pPr>
            <a:r>
              <a:rPr lang="en-US" sz="3399">
                <a:solidFill>
                  <a:srgbClr val="FFFFFF"/>
                </a:solidFill>
                <a:latin typeface="Tomorrow"/>
                <a:ea typeface="Tomorrow"/>
                <a:cs typeface="Tomorrow"/>
                <a:sym typeface="Tomorrow"/>
              </a:rPr>
              <a:t>Điều này không chỉ cải thiện trải nghiệm người dùng mà còn giúp cá nhân hóa các dịch vụ, làm tăng sự hài lòng và gắn kết của khách hàng.</a:t>
            </a:r>
          </a:p>
          <a:p>
            <a:pPr algn="just">
              <a:lnSpc>
                <a:spcPts val="5405"/>
              </a:lnSpc>
            </a:pPr>
          </a:p>
        </p:txBody>
      </p:sp>
      <p:sp>
        <p:nvSpPr>
          <p:cNvPr name="TextBox 12" id="12"/>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3" id="13"/>
          <p:cNvSpPr txBox="true"/>
          <p:nvPr/>
        </p:nvSpPr>
        <p:spPr>
          <a:xfrm rot="0">
            <a:off x="835321" y="1264155"/>
            <a:ext cx="3930008"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Tiềm năng</a:t>
            </a:r>
          </a:p>
        </p:txBody>
      </p:sp>
    </p:spTree>
  </p:cSld>
  <p:clrMapOvr>
    <a:masterClrMapping/>
  </p:clrMapOvr>
  <p:transition spd="fast">
    <p:fade/>
  </p:transition>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279374" y="-1672132"/>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1714008" y="1170314"/>
            <a:ext cx="4903305" cy="10162291"/>
          </a:xfrm>
          <a:custGeom>
            <a:avLst/>
            <a:gdLst/>
            <a:ahLst/>
            <a:cxnLst/>
            <a:rect r="r" b="b" t="t" l="l"/>
            <a:pathLst>
              <a:path h="10162291" w="4903305">
                <a:moveTo>
                  <a:pt x="0" y="0"/>
                </a:moveTo>
                <a:lnTo>
                  <a:pt x="4903306" y="0"/>
                </a:lnTo>
                <a:lnTo>
                  <a:pt x="4903306" y="10162291"/>
                </a:lnTo>
                <a:lnTo>
                  <a:pt x="0" y="10162291"/>
                </a:lnTo>
                <a:lnTo>
                  <a:pt x="0" y="0"/>
                </a:lnTo>
                <a:close/>
              </a:path>
            </a:pathLst>
          </a:custGeom>
          <a:blipFill>
            <a:blip r:embed="rId4">
              <a:alphaModFix amt="32999"/>
            </a:blip>
            <a:stretch>
              <a:fillRect l="0" t="0" r="0" b="0"/>
            </a:stretch>
          </a:blipFill>
        </p:spPr>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6" id="6"/>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82681" y="1584286"/>
            <a:ext cx="10531929"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TRONG QUÁ TRÌNH HUẤN LUYỆN</a:t>
            </a:r>
          </a:p>
        </p:txBody>
      </p:sp>
      <p:sp>
        <p:nvSpPr>
          <p:cNvPr name="TextBox 8" id="8"/>
          <p:cNvSpPr txBox="true"/>
          <p:nvPr/>
        </p:nvSpPr>
        <p:spPr>
          <a:xfrm rot="0">
            <a:off x="339566" y="3178840"/>
            <a:ext cx="16929259" cy="4451985"/>
          </a:xfrm>
          <a:prstGeom prst="rect">
            <a:avLst/>
          </a:prstGeom>
        </p:spPr>
        <p:txBody>
          <a:bodyPr anchor="t" rtlCol="false" tIns="0" lIns="0" bIns="0" rIns="0">
            <a:spAutoFit/>
          </a:bodyPr>
          <a:lstStyle/>
          <a:p>
            <a:pPr algn="l" marL="777238" indent="-388619" lvl="1">
              <a:lnSpc>
                <a:spcPts val="5039"/>
              </a:lnSpc>
              <a:buFont typeface="Arial"/>
              <a:buChar char="•"/>
            </a:pPr>
            <a:r>
              <a:rPr lang="en-US" sz="3599" spc="-107">
                <a:solidFill>
                  <a:srgbClr val="FFFFFF"/>
                </a:solidFill>
                <a:latin typeface="Tomorrow"/>
                <a:ea typeface="Tomorrow"/>
                <a:cs typeface="Tomorrow"/>
                <a:sym typeface="Tomorrow"/>
              </a:rPr>
              <a:t>Hàm sẽ duyệt qua tất cả các tệp âm thanh với đuôi </a:t>
            </a:r>
            <a:r>
              <a:rPr lang="en-US" sz="3599" i="true" spc="-107">
                <a:solidFill>
                  <a:srgbClr val="40DA4F"/>
                </a:solidFill>
                <a:latin typeface="Tomorrow Italics"/>
                <a:ea typeface="Tomorrow Italics"/>
                <a:cs typeface="Tomorrow Italics"/>
                <a:sym typeface="Tomorrow Italics"/>
              </a:rPr>
              <a:t>.wav</a:t>
            </a:r>
            <a:r>
              <a:rPr lang="en-US" sz="3599" i="true" spc="-107">
                <a:solidFill>
                  <a:srgbClr val="FFFFFF"/>
                </a:solidFill>
                <a:latin typeface="Tomorrow Italics"/>
                <a:ea typeface="Tomorrow Italics"/>
                <a:cs typeface="Tomorrow Italics"/>
                <a:sym typeface="Tomorrow Italics"/>
              </a:rPr>
              <a:t> </a:t>
            </a:r>
            <a:r>
              <a:rPr lang="en-US" sz="3599" spc="-107">
                <a:solidFill>
                  <a:srgbClr val="FFFFFF"/>
                </a:solidFill>
                <a:latin typeface="Tomorrow"/>
                <a:ea typeface="Tomorrow"/>
                <a:cs typeface="Tomorrow"/>
                <a:sym typeface="Tomorrow"/>
              </a:rPr>
              <a:t>trong thư mục được chỉ định thông qua đường dẫn path.</a:t>
            </a:r>
          </a:p>
          <a:p>
            <a:pPr algn="l" marL="777238" indent="-388619" lvl="1">
              <a:lnSpc>
                <a:spcPts val="5039"/>
              </a:lnSpc>
              <a:buFont typeface="Arial"/>
              <a:buChar char="•"/>
            </a:pPr>
            <a:r>
              <a:rPr lang="en-US" sz="3599" spc="-107">
                <a:solidFill>
                  <a:srgbClr val="FFFFFF"/>
                </a:solidFill>
                <a:latin typeface="Tomorrow"/>
                <a:ea typeface="Tomorrow"/>
                <a:cs typeface="Tomorrow"/>
                <a:sym typeface="Tomorrow"/>
              </a:rPr>
              <a:t>Đối với mỗi tệp âm thanh, các đặc trưng sẽ được trích xuất thông qua hàm </a:t>
            </a:r>
            <a:r>
              <a:rPr lang="en-US" sz="3599" i="true" spc="-107">
                <a:solidFill>
                  <a:srgbClr val="40DA4F"/>
                </a:solidFill>
                <a:latin typeface="Tomorrow Italics"/>
                <a:ea typeface="Tomorrow Italics"/>
                <a:cs typeface="Tomorrow Italics"/>
                <a:sym typeface="Tomorrow Italics"/>
              </a:rPr>
              <a:t>extract_feature</a:t>
            </a:r>
            <a:r>
              <a:rPr lang="en-US" sz="3599" spc="-107">
                <a:solidFill>
                  <a:srgbClr val="FFFFFF"/>
                </a:solidFill>
                <a:latin typeface="Tomorrow"/>
                <a:ea typeface="Tomorrow"/>
                <a:cs typeface="Tomorrow"/>
                <a:sym typeface="Tomorrow"/>
              </a:rPr>
              <a:t>, sau đó các đặc trưng này sẽ được kết hợp lại thành một vector (mảng 1D) và lưu vào danh sách</a:t>
            </a:r>
            <a:r>
              <a:rPr lang="en-US" sz="3599" spc="-107">
                <a:solidFill>
                  <a:srgbClr val="40DA4F"/>
                </a:solidFill>
                <a:latin typeface="Tomorrow"/>
                <a:ea typeface="Tomorrow"/>
                <a:cs typeface="Tomorrow"/>
                <a:sym typeface="Tomorrow"/>
              </a:rPr>
              <a:t> </a:t>
            </a:r>
            <a:r>
              <a:rPr lang="en-US" sz="3599" i="true" spc="-107">
                <a:solidFill>
                  <a:srgbClr val="40DA4F"/>
                </a:solidFill>
                <a:latin typeface="Tomorrow Italics"/>
                <a:ea typeface="Tomorrow Italics"/>
                <a:cs typeface="Tomorrow Italics"/>
                <a:sym typeface="Tomorrow Italics"/>
              </a:rPr>
              <a:t>features_list</a:t>
            </a:r>
            <a:r>
              <a:rPr lang="en-US" sz="3599" spc="-107">
                <a:solidFill>
                  <a:srgbClr val="40DA4F"/>
                </a:solidFill>
                <a:latin typeface="Tomorrow"/>
                <a:ea typeface="Tomorrow"/>
                <a:cs typeface="Tomorrow"/>
                <a:sym typeface="Tomorrow"/>
              </a:rPr>
              <a:t>.</a:t>
            </a:r>
          </a:p>
          <a:p>
            <a:pPr algn="l" marL="777238" indent="-388619" lvl="1">
              <a:lnSpc>
                <a:spcPts val="5039"/>
              </a:lnSpc>
              <a:buFont typeface="Arial"/>
              <a:buChar char="•"/>
            </a:pPr>
            <a:r>
              <a:rPr lang="en-US" sz="3599" spc="-107">
                <a:solidFill>
                  <a:srgbClr val="FFFFFF"/>
                </a:solidFill>
                <a:latin typeface="Tomorrow"/>
                <a:ea typeface="Tomorrow"/>
                <a:cs typeface="Tomorrow"/>
                <a:sym typeface="Tomorrow"/>
              </a:rPr>
              <a:t>Đồng thời, nhãn của mỗi tệp âm thanh sẽ được xác định bằng cách gọi hàm </a:t>
            </a:r>
            <a:r>
              <a:rPr lang="en-US" sz="3599" i="true" spc="-107">
                <a:solidFill>
                  <a:srgbClr val="40DA4F"/>
                </a:solidFill>
                <a:latin typeface="Tomorrow Italics"/>
                <a:ea typeface="Tomorrow Italics"/>
                <a:cs typeface="Tomorrow Italics"/>
                <a:sym typeface="Tomorrow Italics"/>
              </a:rPr>
              <a:t>extract_labels</a:t>
            </a:r>
            <a:r>
              <a:rPr lang="en-US" sz="3599" spc="-107">
                <a:solidFill>
                  <a:srgbClr val="FFFFFF"/>
                </a:solidFill>
                <a:latin typeface="Tomorrow"/>
                <a:ea typeface="Tomorrow"/>
                <a:cs typeface="Tomorrow"/>
                <a:sym typeface="Tomorrow"/>
              </a:rPr>
              <a:t>, và nhãn này sẽ được thêm vào danh sách </a:t>
            </a:r>
            <a:r>
              <a:rPr lang="en-US" sz="3599" i="true" spc="-107">
                <a:solidFill>
                  <a:srgbClr val="40DA4F"/>
                </a:solidFill>
                <a:latin typeface="Tomorrow Italics"/>
                <a:ea typeface="Tomorrow Italics"/>
                <a:cs typeface="Tomorrow Italics"/>
                <a:sym typeface="Tomorrow Italics"/>
              </a:rPr>
              <a:t>labels_list.</a:t>
            </a:r>
          </a:p>
        </p:txBody>
      </p:sp>
      <p:sp>
        <p:nvSpPr>
          <p:cNvPr name="TextBox 9" id="9"/>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l"/>
  </p:transition>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279374" y="-1672132"/>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1714008" y="1170314"/>
            <a:ext cx="4903305" cy="10162291"/>
          </a:xfrm>
          <a:custGeom>
            <a:avLst/>
            <a:gdLst/>
            <a:ahLst/>
            <a:cxnLst/>
            <a:rect r="r" b="b" t="t" l="l"/>
            <a:pathLst>
              <a:path h="10162291" w="4903305">
                <a:moveTo>
                  <a:pt x="0" y="0"/>
                </a:moveTo>
                <a:lnTo>
                  <a:pt x="4903306" y="0"/>
                </a:lnTo>
                <a:lnTo>
                  <a:pt x="4903306" y="10162291"/>
                </a:lnTo>
                <a:lnTo>
                  <a:pt x="0" y="10162291"/>
                </a:lnTo>
                <a:lnTo>
                  <a:pt x="0" y="0"/>
                </a:lnTo>
                <a:close/>
              </a:path>
            </a:pathLst>
          </a:custGeom>
          <a:blipFill>
            <a:blip r:embed="rId4">
              <a:alphaModFix amt="32999"/>
            </a:blip>
            <a:stretch>
              <a:fillRect l="0" t="0" r="0" b="0"/>
            </a:stretch>
          </a:blipFill>
        </p:spPr>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6" id="6"/>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82681" y="1584286"/>
            <a:ext cx="10531929"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TRONG QUÁ TRÌNH HUẤN LUYỆN</a:t>
            </a:r>
          </a:p>
        </p:txBody>
      </p:sp>
      <p:sp>
        <p:nvSpPr>
          <p:cNvPr name="TextBox 8" id="8"/>
          <p:cNvSpPr txBox="true"/>
          <p:nvPr/>
        </p:nvSpPr>
        <p:spPr>
          <a:xfrm rot="0">
            <a:off x="330041" y="3178840"/>
            <a:ext cx="16929259" cy="3813810"/>
          </a:xfrm>
          <a:prstGeom prst="rect">
            <a:avLst/>
          </a:prstGeom>
        </p:spPr>
        <p:txBody>
          <a:bodyPr anchor="t" rtlCol="false" tIns="0" lIns="0" bIns="0" rIns="0">
            <a:spAutoFit/>
          </a:bodyPr>
          <a:lstStyle/>
          <a:p>
            <a:pPr algn="l" marL="777238" indent="-388619" lvl="1">
              <a:lnSpc>
                <a:spcPts val="5039"/>
              </a:lnSpc>
              <a:buFont typeface="Arial"/>
              <a:buChar char="•"/>
            </a:pPr>
            <a:r>
              <a:rPr lang="en-US" sz="3599" spc="-107">
                <a:solidFill>
                  <a:srgbClr val="FFFFFF"/>
                </a:solidFill>
                <a:latin typeface="Tomorrow"/>
                <a:ea typeface="Tomorrow"/>
                <a:cs typeface="Tomorrow"/>
                <a:sym typeface="Tomorrow"/>
              </a:rPr>
              <a:t>Hai danh sách này sau đó sẽ được chuyển đổi thành các mảng NumPy và trả về dưới tên là </a:t>
            </a:r>
            <a:r>
              <a:rPr lang="en-US" sz="3599" i="true" spc="-107">
                <a:solidFill>
                  <a:srgbClr val="40DA4F"/>
                </a:solidFill>
                <a:latin typeface="Tomorrow Italics"/>
                <a:ea typeface="Tomorrow Italics"/>
                <a:cs typeface="Tomorrow Italics"/>
                <a:sym typeface="Tomorrow Italics"/>
              </a:rPr>
              <a:t>features</a:t>
            </a:r>
            <a:r>
              <a:rPr lang="en-US" b="true" sz="3599" i="true" spc="-107">
                <a:solidFill>
                  <a:srgbClr val="40DA4F"/>
                </a:solidFill>
                <a:latin typeface="Tomorrow Bold Italics"/>
                <a:ea typeface="Tomorrow Bold Italics"/>
                <a:cs typeface="Tomorrow Bold Italics"/>
                <a:sym typeface="Tomorrow Bold Italics"/>
              </a:rPr>
              <a:t> </a:t>
            </a:r>
            <a:r>
              <a:rPr lang="en-US" sz="3599" spc="-107">
                <a:solidFill>
                  <a:srgbClr val="FFFFFF"/>
                </a:solidFill>
                <a:latin typeface="Tomorrow"/>
                <a:ea typeface="Tomorrow"/>
                <a:cs typeface="Tomorrow"/>
                <a:sym typeface="Tomorrow"/>
              </a:rPr>
              <a:t>và </a:t>
            </a:r>
            <a:r>
              <a:rPr lang="en-US" sz="3599" i="true" spc="-107">
                <a:solidFill>
                  <a:srgbClr val="40DA4F"/>
                </a:solidFill>
                <a:latin typeface="Tomorrow Italics"/>
                <a:ea typeface="Tomorrow Italics"/>
                <a:cs typeface="Tomorrow Italics"/>
                <a:sym typeface="Tomorrow Italics"/>
              </a:rPr>
              <a:t>labels</a:t>
            </a:r>
            <a:r>
              <a:rPr lang="en-US" sz="3599" spc="-107">
                <a:solidFill>
                  <a:srgbClr val="FFFFFF"/>
                </a:solidFill>
                <a:latin typeface="Tomorrow"/>
                <a:ea typeface="Tomorrow"/>
                <a:cs typeface="Tomorrow"/>
                <a:sym typeface="Tomorrow"/>
              </a:rPr>
              <a:t>.</a:t>
            </a:r>
          </a:p>
          <a:p>
            <a:pPr algn="l" marL="777238" indent="-388619" lvl="1">
              <a:lnSpc>
                <a:spcPts val="5039"/>
              </a:lnSpc>
              <a:buFont typeface="Arial"/>
              <a:buChar char="•"/>
            </a:pPr>
            <a:r>
              <a:rPr lang="en-US" sz="3599" i="true" spc="-107">
                <a:solidFill>
                  <a:srgbClr val="40DA4F"/>
                </a:solidFill>
                <a:latin typeface="Tomorrow Italics"/>
                <a:ea typeface="Tomorrow Italics"/>
                <a:cs typeface="Tomorrow Italics"/>
                <a:sym typeface="Tomorrow Italics"/>
              </a:rPr>
              <a:t>features</a:t>
            </a:r>
            <a:r>
              <a:rPr lang="en-US" sz="3599" spc="-107">
                <a:solidFill>
                  <a:srgbClr val="FFFFFF"/>
                </a:solidFill>
                <a:latin typeface="Tomorrow"/>
                <a:ea typeface="Tomorrow"/>
                <a:cs typeface="Tomorrow"/>
                <a:sym typeface="Tomorrow"/>
              </a:rPr>
              <a:t>: là một mảng 2D có kích thước (N, 193), trong đó N là số lượng mẫu và 193 là số lượng đặc trưng được trích xuất từ mỗi tệp âm thanh.</a:t>
            </a:r>
          </a:p>
          <a:p>
            <a:pPr algn="l" marL="777238" indent="-388619" lvl="1">
              <a:lnSpc>
                <a:spcPts val="5039"/>
              </a:lnSpc>
              <a:buFont typeface="Arial"/>
              <a:buChar char="•"/>
            </a:pPr>
            <a:r>
              <a:rPr lang="en-US" sz="3599" i="true" spc="-107">
                <a:solidFill>
                  <a:srgbClr val="40DA4F"/>
                </a:solidFill>
                <a:latin typeface="Tomorrow Italics"/>
                <a:ea typeface="Tomorrow Italics"/>
                <a:cs typeface="Tomorrow Italics"/>
                <a:sym typeface="Tomorrow Italics"/>
              </a:rPr>
              <a:t>labels</a:t>
            </a:r>
            <a:r>
              <a:rPr lang="en-US" sz="3599" spc="-107">
                <a:solidFill>
                  <a:srgbClr val="FFFFFF"/>
                </a:solidFill>
                <a:latin typeface="Tomorrow"/>
                <a:ea typeface="Tomorrow"/>
                <a:cs typeface="Tomorrow"/>
                <a:sym typeface="Tomorrow"/>
              </a:rPr>
              <a:t>: là một mảng 1D có độ dài N, chứa nhãn tương ứng với mỗi tệp âm thanh trong bộ dữ liệu.</a:t>
            </a:r>
          </a:p>
        </p:txBody>
      </p:sp>
      <p:sp>
        <p:nvSpPr>
          <p:cNvPr name="TextBox 9" id="9"/>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fast">
    <p:fade/>
  </p:transition>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279374" y="-1672132"/>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1714008" y="1170314"/>
            <a:ext cx="4903305" cy="10162291"/>
          </a:xfrm>
          <a:custGeom>
            <a:avLst/>
            <a:gdLst/>
            <a:ahLst/>
            <a:cxnLst/>
            <a:rect r="r" b="b" t="t" l="l"/>
            <a:pathLst>
              <a:path h="10162291" w="4903305">
                <a:moveTo>
                  <a:pt x="0" y="0"/>
                </a:moveTo>
                <a:lnTo>
                  <a:pt x="4903306" y="0"/>
                </a:lnTo>
                <a:lnTo>
                  <a:pt x="4903306" y="10162291"/>
                </a:lnTo>
                <a:lnTo>
                  <a:pt x="0" y="10162291"/>
                </a:lnTo>
                <a:lnTo>
                  <a:pt x="0" y="0"/>
                </a:lnTo>
                <a:close/>
              </a:path>
            </a:pathLst>
          </a:custGeom>
          <a:blipFill>
            <a:blip r:embed="rId4">
              <a:alphaModFix amt="32999"/>
            </a:blip>
            <a:stretch>
              <a:fillRect l="0" t="0" r="0" b="0"/>
            </a:stretch>
          </a:blipFill>
        </p:spPr>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6" id="6"/>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279872" y="4556468"/>
            <a:ext cx="8645365" cy="2677164"/>
          </a:xfrm>
          <a:custGeom>
            <a:avLst/>
            <a:gdLst/>
            <a:ahLst/>
            <a:cxnLst/>
            <a:rect r="r" b="b" t="t" l="l"/>
            <a:pathLst>
              <a:path h="2677164" w="8645365">
                <a:moveTo>
                  <a:pt x="0" y="0"/>
                </a:moveTo>
                <a:lnTo>
                  <a:pt x="8645364" y="0"/>
                </a:lnTo>
                <a:lnTo>
                  <a:pt x="8645364" y="2677164"/>
                </a:lnTo>
                <a:lnTo>
                  <a:pt x="0" y="2677164"/>
                </a:lnTo>
                <a:lnTo>
                  <a:pt x="0" y="0"/>
                </a:lnTo>
                <a:close/>
              </a:path>
            </a:pathLst>
          </a:custGeom>
          <a:blipFill>
            <a:blip r:embed="rId7"/>
            <a:stretch>
              <a:fillRect l="0" t="0" r="0" b="0"/>
            </a:stretch>
          </a:blipFill>
        </p:spPr>
      </p:sp>
      <p:sp>
        <p:nvSpPr>
          <p:cNvPr name="Freeform 8" id="8"/>
          <p:cNvSpPr/>
          <p:nvPr/>
        </p:nvSpPr>
        <p:spPr>
          <a:xfrm flipH="false" flipV="false" rot="0">
            <a:off x="1279872" y="8547426"/>
            <a:ext cx="6264797" cy="1092474"/>
          </a:xfrm>
          <a:custGeom>
            <a:avLst/>
            <a:gdLst/>
            <a:ahLst/>
            <a:cxnLst/>
            <a:rect r="r" b="b" t="t" l="l"/>
            <a:pathLst>
              <a:path h="1092474" w="6264797">
                <a:moveTo>
                  <a:pt x="0" y="0"/>
                </a:moveTo>
                <a:lnTo>
                  <a:pt x="6264797" y="0"/>
                </a:lnTo>
                <a:lnTo>
                  <a:pt x="6264797" y="1092474"/>
                </a:lnTo>
                <a:lnTo>
                  <a:pt x="0" y="1092474"/>
                </a:lnTo>
                <a:lnTo>
                  <a:pt x="0" y="0"/>
                </a:lnTo>
                <a:close/>
              </a:path>
            </a:pathLst>
          </a:custGeom>
          <a:blipFill>
            <a:blip r:embed="rId8"/>
            <a:stretch>
              <a:fillRect l="0" t="0" r="0" b="-5362"/>
            </a:stretch>
          </a:blipFill>
        </p:spPr>
      </p:sp>
      <p:sp>
        <p:nvSpPr>
          <p:cNvPr name="TextBox 9" id="9"/>
          <p:cNvSpPr txBox="true"/>
          <p:nvPr/>
        </p:nvSpPr>
        <p:spPr>
          <a:xfrm rot="0">
            <a:off x="582681" y="1584286"/>
            <a:ext cx="10531929"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TRONG QUÁ TRÌNH HUẤN LUYỆN</a:t>
            </a:r>
          </a:p>
        </p:txBody>
      </p:sp>
      <p:sp>
        <p:nvSpPr>
          <p:cNvPr name="TextBox 10" id="10"/>
          <p:cNvSpPr txBox="true"/>
          <p:nvPr/>
        </p:nvSpPr>
        <p:spPr>
          <a:xfrm rot="0">
            <a:off x="582681" y="3144608"/>
            <a:ext cx="16676619" cy="1261110"/>
          </a:xfrm>
          <a:prstGeom prst="rect">
            <a:avLst/>
          </a:prstGeom>
        </p:spPr>
        <p:txBody>
          <a:bodyPr anchor="t" rtlCol="false" tIns="0" lIns="0" bIns="0" rIns="0">
            <a:spAutoFit/>
          </a:bodyPr>
          <a:lstStyle/>
          <a:p>
            <a:pPr algn="l">
              <a:lnSpc>
                <a:spcPts val="5039"/>
              </a:lnSpc>
            </a:pPr>
            <a:r>
              <a:rPr lang="en-US" sz="3599" spc="-107">
                <a:solidFill>
                  <a:srgbClr val="FFFFFF"/>
                </a:solidFill>
                <a:latin typeface="Tomorrow"/>
                <a:ea typeface="Tomorrow"/>
                <a:cs typeface="Tomorrow"/>
                <a:sym typeface="Tomorrow"/>
              </a:rPr>
              <a:t>Sau đó, chúng ta xáo trộn ngẫu nhiên các mảng </a:t>
            </a:r>
            <a:r>
              <a:rPr lang="en-US" sz="3599" i="true" spc="-107">
                <a:solidFill>
                  <a:srgbClr val="40DA4F"/>
                </a:solidFill>
                <a:latin typeface="Tomorrow Italics"/>
                <a:ea typeface="Tomorrow Italics"/>
                <a:cs typeface="Tomorrow Italics"/>
                <a:sym typeface="Tomorrow Italics"/>
              </a:rPr>
              <a:t>features </a:t>
            </a:r>
            <a:r>
              <a:rPr lang="en-US" sz="3599" spc="-107">
                <a:solidFill>
                  <a:srgbClr val="FFFFFF"/>
                </a:solidFill>
                <a:latin typeface="Tomorrow"/>
                <a:ea typeface="Tomorrow"/>
                <a:cs typeface="Tomorrow"/>
                <a:sym typeface="Tomorrow"/>
              </a:rPr>
              <a:t>và </a:t>
            </a:r>
            <a:r>
              <a:rPr lang="en-US" sz="3599" i="true" spc="-107">
                <a:solidFill>
                  <a:srgbClr val="40DA4F"/>
                </a:solidFill>
                <a:latin typeface="Tomorrow Italics"/>
                <a:ea typeface="Tomorrow Italics"/>
                <a:cs typeface="Tomorrow Italics"/>
                <a:sym typeface="Tomorrow Italics"/>
              </a:rPr>
              <a:t>labels </a:t>
            </a:r>
            <a:r>
              <a:rPr lang="en-US" sz="3599" spc="-107">
                <a:solidFill>
                  <a:srgbClr val="FFFFFF"/>
                </a:solidFill>
                <a:latin typeface="Tomorrow"/>
                <a:ea typeface="Tomorrow"/>
                <a:cs typeface="Tomorrow"/>
                <a:sym typeface="Tomorrow"/>
              </a:rPr>
              <a:t>sao cho các phần tử trong hai mảng này vẫn giữ đúng mối quan hệ tương ứng:</a:t>
            </a:r>
          </a:p>
        </p:txBody>
      </p:sp>
      <p:sp>
        <p:nvSpPr>
          <p:cNvPr name="TextBox 11" id="11"/>
          <p:cNvSpPr txBox="true"/>
          <p:nvPr/>
        </p:nvSpPr>
        <p:spPr>
          <a:xfrm rot="0">
            <a:off x="582681" y="7452707"/>
            <a:ext cx="16676619" cy="622935"/>
          </a:xfrm>
          <a:prstGeom prst="rect">
            <a:avLst/>
          </a:prstGeom>
        </p:spPr>
        <p:txBody>
          <a:bodyPr anchor="t" rtlCol="false" tIns="0" lIns="0" bIns="0" rIns="0">
            <a:spAutoFit/>
          </a:bodyPr>
          <a:lstStyle/>
          <a:p>
            <a:pPr algn="l">
              <a:lnSpc>
                <a:spcPts val="5039"/>
              </a:lnSpc>
            </a:pPr>
            <a:r>
              <a:rPr lang="en-US" sz="3599" spc="-107">
                <a:solidFill>
                  <a:srgbClr val="FFFFFF"/>
                </a:solidFill>
                <a:latin typeface="Tomorrow"/>
                <a:ea typeface="Tomorrow"/>
                <a:cs typeface="Tomorrow"/>
                <a:sym typeface="Tomorrow"/>
              </a:rPr>
              <a:t>Những dữ liệu này được vào các file </a:t>
            </a:r>
            <a:r>
              <a:rPr lang="en-US" sz="3599" i="true" spc="-107">
                <a:solidFill>
                  <a:srgbClr val="40DA4F"/>
                </a:solidFill>
                <a:latin typeface="Tomorrow Italics"/>
                <a:ea typeface="Tomorrow Italics"/>
                <a:cs typeface="Tomorrow Italics"/>
                <a:sym typeface="Tomorrow Italics"/>
              </a:rPr>
              <a:t>.npy</a:t>
            </a:r>
            <a:r>
              <a:rPr lang="en-US" sz="3599" spc="-107">
                <a:solidFill>
                  <a:srgbClr val="FFFFFF"/>
                </a:solidFill>
                <a:latin typeface="Tomorrow"/>
                <a:ea typeface="Tomorrow"/>
                <a:cs typeface="Tomorrow"/>
                <a:sym typeface="Tomorrow"/>
              </a:rPr>
              <a:t> để tiện cho việc tái sử dụng:</a:t>
            </a:r>
          </a:p>
        </p:txBody>
      </p:sp>
      <p:sp>
        <p:nvSpPr>
          <p:cNvPr name="TextBox 12" id="12"/>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fast">
    <p:fade/>
  </p:transition>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1560629" y="-1882901"/>
            <a:ext cx="12919638" cy="12919638"/>
          </a:xfrm>
          <a:custGeom>
            <a:avLst/>
            <a:gdLst/>
            <a:ahLst/>
            <a:cxnLst/>
            <a:rect r="r" b="b" t="t" l="l"/>
            <a:pathLst>
              <a:path h="12919638" w="12919638">
                <a:moveTo>
                  <a:pt x="0" y="0"/>
                </a:moveTo>
                <a:lnTo>
                  <a:pt x="12919637" y="0"/>
                </a:lnTo>
                <a:lnTo>
                  <a:pt x="12919637" y="12919638"/>
                </a:lnTo>
                <a:lnTo>
                  <a:pt x="0" y="12919638"/>
                </a:lnTo>
                <a:lnTo>
                  <a:pt x="0" y="0"/>
                </a:lnTo>
                <a:close/>
              </a:path>
            </a:pathLst>
          </a:custGeom>
          <a:blipFill>
            <a:blip r:embed="rId3">
              <a:alphaModFix amt="24000"/>
            </a:blip>
            <a:stretch>
              <a:fillRect l="0" t="0" r="0" b="0"/>
            </a:stretch>
          </a:blipFill>
        </p:spPr>
      </p:sp>
      <p:sp>
        <p:nvSpPr>
          <p:cNvPr name="Freeform 4" id="4"/>
          <p:cNvSpPr/>
          <p:nvPr/>
        </p:nvSpPr>
        <p:spPr>
          <a:xfrm flipH="false" flipV="false" rot="0">
            <a:off x="-5793879" y="5143500"/>
            <a:ext cx="10974678" cy="9369631"/>
          </a:xfrm>
          <a:custGeom>
            <a:avLst/>
            <a:gdLst/>
            <a:ahLst/>
            <a:cxnLst/>
            <a:rect r="r" b="b" t="t" l="l"/>
            <a:pathLst>
              <a:path h="9369631" w="10974678">
                <a:moveTo>
                  <a:pt x="0" y="0"/>
                </a:moveTo>
                <a:lnTo>
                  <a:pt x="10974677" y="0"/>
                </a:lnTo>
                <a:lnTo>
                  <a:pt x="10974677" y="9369631"/>
                </a:lnTo>
                <a:lnTo>
                  <a:pt x="0" y="9369631"/>
                </a:lnTo>
                <a:lnTo>
                  <a:pt x="0" y="0"/>
                </a:lnTo>
                <a:close/>
              </a:path>
            </a:pathLst>
          </a:custGeom>
          <a:blipFill>
            <a:blip r:embed="rId4">
              <a:alphaModFix amt="61000"/>
            </a:blip>
            <a:stretch>
              <a:fillRect l="0" t="0" r="0" b="0"/>
            </a:stretch>
          </a:blipFill>
        </p:spPr>
      </p:sp>
      <p:sp>
        <p:nvSpPr>
          <p:cNvPr name="Freeform 5" id="5"/>
          <p:cNvSpPr/>
          <p:nvPr/>
        </p:nvSpPr>
        <p:spPr>
          <a:xfrm flipH="false" flipV="false" rot="0">
            <a:off x="11560629" y="3170513"/>
            <a:ext cx="16230600" cy="5883592"/>
          </a:xfrm>
          <a:custGeom>
            <a:avLst/>
            <a:gdLst/>
            <a:ahLst/>
            <a:cxnLst/>
            <a:rect r="r" b="b" t="t" l="l"/>
            <a:pathLst>
              <a:path h="5883592" w="16230600">
                <a:moveTo>
                  <a:pt x="0" y="0"/>
                </a:moveTo>
                <a:lnTo>
                  <a:pt x="16230600" y="0"/>
                </a:lnTo>
                <a:lnTo>
                  <a:pt x="16230600" y="5883592"/>
                </a:lnTo>
                <a:lnTo>
                  <a:pt x="0" y="5883592"/>
                </a:lnTo>
                <a:lnTo>
                  <a:pt x="0" y="0"/>
                </a:lnTo>
                <a:close/>
              </a:path>
            </a:pathLst>
          </a:custGeom>
          <a:blipFill>
            <a:blip r:embed="rId5">
              <a:alphaModFix amt="43000"/>
            </a:blip>
            <a:stretch>
              <a:fillRect l="0" t="0" r="0" b="0"/>
            </a:stretch>
          </a:blipFill>
        </p:spPr>
      </p:sp>
      <p:sp>
        <p:nvSpPr>
          <p:cNvPr name="Freeform 6" id="6"/>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8" id="8"/>
          <p:cNvSpPr txBox="true"/>
          <p:nvPr/>
        </p:nvSpPr>
        <p:spPr>
          <a:xfrm rot="0">
            <a:off x="582681" y="1925447"/>
            <a:ext cx="10531929"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TRONG QUÁ TRÌNH DỰ ĐOÁN</a:t>
            </a:r>
          </a:p>
        </p:txBody>
      </p:sp>
      <p:sp>
        <p:nvSpPr>
          <p:cNvPr name="TextBox 9" id="9"/>
          <p:cNvSpPr txBox="true"/>
          <p:nvPr/>
        </p:nvSpPr>
        <p:spPr>
          <a:xfrm rot="0">
            <a:off x="582681" y="3609594"/>
            <a:ext cx="16676619" cy="3372612"/>
          </a:xfrm>
          <a:prstGeom prst="rect">
            <a:avLst/>
          </a:prstGeom>
        </p:spPr>
        <p:txBody>
          <a:bodyPr anchor="t" rtlCol="false" tIns="0" lIns="0" bIns="0" rIns="0">
            <a:spAutoFit/>
          </a:bodyPr>
          <a:lstStyle/>
          <a:p>
            <a:pPr algn="l">
              <a:lnSpc>
                <a:spcPts val="4463"/>
              </a:lnSpc>
            </a:pPr>
            <a:r>
              <a:rPr lang="en-US" sz="3599" spc="-107">
                <a:solidFill>
                  <a:srgbClr val="FFFFFF"/>
                </a:solidFill>
                <a:latin typeface="Tomorrow"/>
                <a:ea typeface="Tomorrow"/>
                <a:cs typeface="Tomorrow"/>
                <a:sym typeface="Tomorrow"/>
              </a:rPr>
              <a:t>Trong dự án này, các mô hình sẽ được huấn luyện trên những đoạn âm </a:t>
            </a:r>
            <a:r>
              <a:rPr lang="en-US" sz="3599" spc="-107">
                <a:solidFill>
                  <a:srgbClr val="FFFFFF"/>
                </a:solidFill>
                <a:latin typeface="Tomorrow"/>
                <a:ea typeface="Tomorrow"/>
                <a:cs typeface="Tomorrow"/>
                <a:sym typeface="Tomorrow"/>
              </a:rPr>
              <a:t>thanh ngắn. Tuy nhiên khi triển khai mô hình, chúng ta sẽ dự đoán trên những đoạn âm thanh dài hơn. Nếu không chia nhỏ tệp âm thanh, kết quả dự đoán sẽ không thực sự chính xác. Để giải quyết vấn đề này, chúng ta chia các tệp âm thanh dài thành những đoạn ngắn hơn, phù hợp với khả năng của mô hình. Quá trình trên bao gồm 2 bước:</a:t>
            </a:r>
          </a:p>
        </p:txBody>
      </p:sp>
      <p:sp>
        <p:nvSpPr>
          <p:cNvPr name="TextBox 10" id="10"/>
          <p:cNvSpPr txBox="true"/>
          <p:nvPr/>
        </p:nvSpPr>
        <p:spPr>
          <a:xfrm rot="0">
            <a:off x="582681" y="7401306"/>
            <a:ext cx="16676619" cy="1124712"/>
          </a:xfrm>
          <a:prstGeom prst="rect">
            <a:avLst/>
          </a:prstGeom>
        </p:spPr>
        <p:txBody>
          <a:bodyPr anchor="t" rtlCol="false" tIns="0" lIns="0" bIns="0" rIns="0">
            <a:spAutoFit/>
          </a:bodyPr>
          <a:lstStyle/>
          <a:p>
            <a:pPr algn="l">
              <a:lnSpc>
                <a:spcPts val="4463"/>
              </a:lnSpc>
            </a:pPr>
            <a:r>
              <a:rPr lang="en-US" sz="3599" spc="-107" b="true">
                <a:solidFill>
                  <a:srgbClr val="ADFDFF"/>
                </a:solidFill>
                <a:latin typeface="Tomorrow Bold"/>
                <a:ea typeface="Tomorrow Bold"/>
                <a:cs typeface="Tomorrow Bold"/>
                <a:sym typeface="Tomorrow Bold"/>
              </a:rPr>
              <a:t>1.  Xác định thời lượng của tệp âm thanh.</a:t>
            </a:r>
          </a:p>
          <a:p>
            <a:pPr algn="l">
              <a:lnSpc>
                <a:spcPts val="4463"/>
              </a:lnSpc>
            </a:pPr>
            <a:r>
              <a:rPr lang="en-US" sz="3599" spc="-107" b="true">
                <a:solidFill>
                  <a:srgbClr val="ADFDFF"/>
                </a:solidFill>
                <a:latin typeface="Tomorrow Bold"/>
                <a:ea typeface="Tomorrow Bold"/>
                <a:cs typeface="Tomorrow Bold"/>
                <a:sym typeface="Tomorrow Bold"/>
              </a:rPr>
              <a:t>2. Chia nhỏ âm thanh nếu thời lượng quá lớn.</a:t>
            </a:r>
          </a:p>
        </p:txBody>
      </p:sp>
      <p:sp>
        <p:nvSpPr>
          <p:cNvPr name="TextBox 11" id="11"/>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fast">
    <p:fade/>
  </p:transition>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279374" y="-1672132"/>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1714008" y="1170314"/>
            <a:ext cx="4903305" cy="10162291"/>
          </a:xfrm>
          <a:custGeom>
            <a:avLst/>
            <a:gdLst/>
            <a:ahLst/>
            <a:cxnLst/>
            <a:rect r="r" b="b" t="t" l="l"/>
            <a:pathLst>
              <a:path h="10162291" w="4903305">
                <a:moveTo>
                  <a:pt x="0" y="0"/>
                </a:moveTo>
                <a:lnTo>
                  <a:pt x="4903306" y="0"/>
                </a:lnTo>
                <a:lnTo>
                  <a:pt x="4903306" y="10162291"/>
                </a:lnTo>
                <a:lnTo>
                  <a:pt x="0" y="10162291"/>
                </a:lnTo>
                <a:lnTo>
                  <a:pt x="0" y="0"/>
                </a:lnTo>
                <a:close/>
              </a:path>
            </a:pathLst>
          </a:custGeom>
          <a:blipFill>
            <a:blip r:embed="rId4">
              <a:alphaModFix amt="32999"/>
            </a:blip>
            <a:stretch>
              <a:fillRect l="0" t="0" r="0" b="0"/>
            </a:stretch>
          </a:blipFill>
        </p:spPr>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6" id="6"/>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82681" y="4006789"/>
            <a:ext cx="9397933" cy="1562548"/>
          </a:xfrm>
          <a:custGeom>
            <a:avLst/>
            <a:gdLst/>
            <a:ahLst/>
            <a:cxnLst/>
            <a:rect r="r" b="b" t="t" l="l"/>
            <a:pathLst>
              <a:path h="1562548" w="9397933">
                <a:moveTo>
                  <a:pt x="0" y="0"/>
                </a:moveTo>
                <a:lnTo>
                  <a:pt x="9397934" y="0"/>
                </a:lnTo>
                <a:lnTo>
                  <a:pt x="9397934" y="1562548"/>
                </a:lnTo>
                <a:lnTo>
                  <a:pt x="0" y="1562548"/>
                </a:lnTo>
                <a:lnTo>
                  <a:pt x="0" y="0"/>
                </a:lnTo>
                <a:close/>
              </a:path>
            </a:pathLst>
          </a:custGeom>
          <a:blipFill>
            <a:blip r:embed="rId7"/>
            <a:stretch>
              <a:fillRect l="0" t="0" r="0" b="0"/>
            </a:stretch>
          </a:blipFill>
        </p:spPr>
      </p:sp>
      <p:sp>
        <p:nvSpPr>
          <p:cNvPr name="TextBox 8" id="8"/>
          <p:cNvSpPr txBox="true"/>
          <p:nvPr/>
        </p:nvSpPr>
        <p:spPr>
          <a:xfrm rot="0">
            <a:off x="582681" y="1584286"/>
            <a:ext cx="10531929"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TRONG QUÁ TRÌNH DỰ ĐOÁN</a:t>
            </a:r>
          </a:p>
        </p:txBody>
      </p:sp>
      <p:sp>
        <p:nvSpPr>
          <p:cNvPr name="TextBox 9" id="9"/>
          <p:cNvSpPr txBox="true"/>
          <p:nvPr/>
        </p:nvSpPr>
        <p:spPr>
          <a:xfrm rot="0">
            <a:off x="582681" y="3163658"/>
            <a:ext cx="16676619" cy="537845"/>
          </a:xfrm>
          <a:prstGeom prst="rect">
            <a:avLst/>
          </a:prstGeom>
        </p:spPr>
        <p:txBody>
          <a:bodyPr anchor="t" rtlCol="false" tIns="0" lIns="0" bIns="0" rIns="0">
            <a:spAutoFit/>
          </a:bodyPr>
          <a:lstStyle/>
          <a:p>
            <a:pPr algn="l">
              <a:lnSpc>
                <a:spcPts val="4480"/>
              </a:lnSpc>
            </a:pPr>
            <a:r>
              <a:rPr lang="en-US" sz="3200" spc="-96" b="true">
                <a:solidFill>
                  <a:srgbClr val="ADFDFF"/>
                </a:solidFill>
                <a:latin typeface="Tomorrow Bold"/>
                <a:ea typeface="Tomorrow Bold"/>
                <a:cs typeface="Tomorrow Bold"/>
                <a:sym typeface="Tomorrow Bold"/>
              </a:rPr>
              <a:t>1. Xác định thời lượng của tệp âm thanh</a:t>
            </a:r>
          </a:p>
        </p:txBody>
      </p:sp>
      <p:sp>
        <p:nvSpPr>
          <p:cNvPr name="TextBox 10" id="10"/>
          <p:cNvSpPr txBox="true"/>
          <p:nvPr/>
        </p:nvSpPr>
        <p:spPr>
          <a:xfrm rot="0">
            <a:off x="835321" y="5816987"/>
            <a:ext cx="16676619" cy="2785745"/>
          </a:xfrm>
          <a:prstGeom prst="rect">
            <a:avLst/>
          </a:prstGeom>
        </p:spPr>
        <p:txBody>
          <a:bodyPr anchor="t" rtlCol="false" tIns="0" lIns="0" bIns="0" rIns="0">
            <a:spAutoFit/>
          </a:bodyPr>
          <a:lstStyle/>
          <a:p>
            <a:pPr algn="l">
              <a:lnSpc>
                <a:spcPts val="4480"/>
              </a:lnSpc>
            </a:pPr>
            <a:r>
              <a:rPr lang="en-US" sz="3200" spc="-96">
                <a:solidFill>
                  <a:srgbClr val="FFFFFF"/>
                </a:solidFill>
                <a:latin typeface="Tomorrow"/>
                <a:ea typeface="Tomorrow"/>
                <a:cs typeface="Tomorrow"/>
                <a:sym typeface="Tomorrow"/>
              </a:rPr>
              <a:t>Trong đó:</a:t>
            </a:r>
          </a:p>
          <a:p>
            <a:pPr algn="l" marL="690881" indent="-345440" lvl="1">
              <a:lnSpc>
                <a:spcPts val="4480"/>
              </a:lnSpc>
              <a:buFont typeface="Arial"/>
              <a:buChar char="•"/>
            </a:pPr>
            <a:r>
              <a:rPr lang="en-US" sz="3200" spc="-96">
                <a:solidFill>
                  <a:srgbClr val="FFFFFF"/>
                </a:solidFill>
                <a:latin typeface="Tomorrow"/>
                <a:ea typeface="Tomorrow"/>
                <a:cs typeface="Tomorrow"/>
                <a:sym typeface="Tomorrow"/>
              </a:rPr>
              <a:t>path : Đường dẫn đến tệp âm thanh cần được xử lý.</a:t>
            </a:r>
          </a:p>
          <a:p>
            <a:pPr algn="l" marL="690881" indent="-345440" lvl="1">
              <a:lnSpc>
                <a:spcPts val="4480"/>
              </a:lnSpc>
              <a:buFont typeface="Arial"/>
              <a:buChar char="•"/>
            </a:pPr>
            <a:r>
              <a:rPr lang="en-US" sz="3200" spc="-96">
                <a:solidFill>
                  <a:srgbClr val="FFFFFF"/>
                </a:solidFill>
                <a:latin typeface="Tomorrow"/>
                <a:ea typeface="Tomorrow"/>
                <a:cs typeface="Tomorrow"/>
                <a:sym typeface="Tomorrow"/>
              </a:rPr>
              <a:t>sr : Tần số lấy mẫu của tệp âm thanh, biểu thị số mẫu được lấy trong 1 giây.</a:t>
            </a:r>
          </a:p>
          <a:p>
            <a:pPr algn="l" marL="690881" indent="-345440" lvl="1">
              <a:lnSpc>
                <a:spcPts val="4480"/>
              </a:lnSpc>
              <a:buFont typeface="Arial"/>
              <a:buChar char="•"/>
            </a:pPr>
            <a:r>
              <a:rPr lang="en-US" sz="3200" spc="-96">
                <a:solidFill>
                  <a:srgbClr val="FFFFFF"/>
                </a:solidFill>
                <a:latin typeface="Tomorrow"/>
                <a:ea typeface="Tomorrow"/>
                <a:cs typeface="Tomorrow"/>
                <a:sym typeface="Tomorrow"/>
              </a:rPr>
              <a:t>y : Mảng Numpy chứa dữ liệu của âm thanh.</a:t>
            </a:r>
          </a:p>
          <a:p>
            <a:pPr algn="l" marL="690881" indent="-345440" lvl="1">
              <a:lnSpc>
                <a:spcPts val="4480"/>
              </a:lnSpc>
              <a:buFont typeface="Arial"/>
              <a:buChar char="•"/>
            </a:pPr>
            <a:r>
              <a:rPr lang="en-US" sz="3200" spc="-96">
                <a:solidFill>
                  <a:srgbClr val="FFFFFF"/>
                </a:solidFill>
                <a:latin typeface="Tomorrow"/>
                <a:ea typeface="Tomorrow"/>
                <a:cs typeface="Tomorrow"/>
                <a:sym typeface="Tomorrow"/>
              </a:rPr>
              <a:t>secs : Thời lượng của đoạn âm thanh.</a:t>
            </a:r>
          </a:p>
        </p:txBody>
      </p:sp>
      <p:sp>
        <p:nvSpPr>
          <p:cNvPr name="TextBox 11" id="11"/>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l"/>
  </p:transition>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279374" y="-1672132"/>
            <a:ext cx="10974678" cy="9369631"/>
          </a:xfrm>
          <a:custGeom>
            <a:avLst/>
            <a:gdLst/>
            <a:ahLst/>
            <a:cxnLst/>
            <a:rect r="r" b="b" t="t" l="l"/>
            <a:pathLst>
              <a:path h="9369631" w="10974678">
                <a:moveTo>
                  <a:pt x="0" y="0"/>
                </a:moveTo>
                <a:lnTo>
                  <a:pt x="10974678" y="0"/>
                </a:lnTo>
                <a:lnTo>
                  <a:pt x="10974678" y="9369632"/>
                </a:lnTo>
                <a:lnTo>
                  <a:pt x="0" y="9369632"/>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1714008" y="1170314"/>
            <a:ext cx="4903305" cy="10162291"/>
          </a:xfrm>
          <a:custGeom>
            <a:avLst/>
            <a:gdLst/>
            <a:ahLst/>
            <a:cxnLst/>
            <a:rect r="r" b="b" t="t" l="l"/>
            <a:pathLst>
              <a:path h="10162291" w="4903305">
                <a:moveTo>
                  <a:pt x="0" y="0"/>
                </a:moveTo>
                <a:lnTo>
                  <a:pt x="4903306" y="0"/>
                </a:lnTo>
                <a:lnTo>
                  <a:pt x="4903306" y="10162291"/>
                </a:lnTo>
                <a:lnTo>
                  <a:pt x="0" y="10162291"/>
                </a:lnTo>
                <a:lnTo>
                  <a:pt x="0" y="0"/>
                </a:lnTo>
                <a:close/>
              </a:path>
            </a:pathLst>
          </a:custGeom>
          <a:blipFill>
            <a:blip r:embed="rId4">
              <a:alphaModFix amt="32999"/>
            </a:blip>
            <a:stretch>
              <a:fillRect l="0" t="0" r="0" b="0"/>
            </a:stretch>
          </a:blipFill>
        </p:spPr>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6" id="6"/>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82681" y="1584286"/>
            <a:ext cx="10531929"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TRONG QUÁ TRÌNH DỰ ĐOÁN</a:t>
            </a:r>
          </a:p>
        </p:txBody>
      </p:sp>
      <p:sp>
        <p:nvSpPr>
          <p:cNvPr name="TextBox 8" id="8"/>
          <p:cNvSpPr txBox="true"/>
          <p:nvPr/>
        </p:nvSpPr>
        <p:spPr>
          <a:xfrm rot="0">
            <a:off x="582681" y="3163658"/>
            <a:ext cx="16676619" cy="537845"/>
          </a:xfrm>
          <a:prstGeom prst="rect">
            <a:avLst/>
          </a:prstGeom>
        </p:spPr>
        <p:txBody>
          <a:bodyPr anchor="t" rtlCol="false" tIns="0" lIns="0" bIns="0" rIns="0">
            <a:spAutoFit/>
          </a:bodyPr>
          <a:lstStyle/>
          <a:p>
            <a:pPr algn="l">
              <a:lnSpc>
                <a:spcPts val="4480"/>
              </a:lnSpc>
            </a:pPr>
            <a:r>
              <a:rPr lang="en-US" sz="3200" spc="-96" b="true">
                <a:solidFill>
                  <a:srgbClr val="ADFDFF"/>
                </a:solidFill>
                <a:latin typeface="Tomorrow Bold"/>
                <a:ea typeface="Tomorrow Bold"/>
                <a:cs typeface="Tomorrow Bold"/>
                <a:sym typeface="Tomorrow Bold"/>
              </a:rPr>
              <a:t>2. Chia nhỏ âm thanh nếu thời lượng quá lớn</a:t>
            </a:r>
          </a:p>
        </p:txBody>
      </p:sp>
      <p:sp>
        <p:nvSpPr>
          <p:cNvPr name="TextBox 9" id="9"/>
          <p:cNvSpPr txBox="true"/>
          <p:nvPr/>
        </p:nvSpPr>
        <p:spPr>
          <a:xfrm rot="0">
            <a:off x="582681" y="6943722"/>
            <a:ext cx="16676619" cy="2223770"/>
          </a:xfrm>
          <a:prstGeom prst="rect">
            <a:avLst/>
          </a:prstGeom>
        </p:spPr>
        <p:txBody>
          <a:bodyPr anchor="t" rtlCol="false" tIns="0" lIns="0" bIns="0" rIns="0">
            <a:spAutoFit/>
          </a:bodyPr>
          <a:lstStyle/>
          <a:p>
            <a:pPr algn="l">
              <a:lnSpc>
                <a:spcPts val="4480"/>
              </a:lnSpc>
            </a:pPr>
            <a:r>
              <a:rPr lang="en-US" sz="3200" spc="-96">
                <a:solidFill>
                  <a:srgbClr val="FFFFFF"/>
                </a:solidFill>
                <a:latin typeface="Tomorrow"/>
                <a:ea typeface="Tomorrow"/>
                <a:cs typeface="Tomorrow"/>
                <a:sym typeface="Tomorrow"/>
              </a:rPr>
              <a:t>Đoạn mã này sử dụng biến i để chia tệp âm thanh thành các đoạn </a:t>
            </a:r>
            <a:r>
              <a:rPr lang="en-US" sz="3200" spc="-96">
                <a:solidFill>
                  <a:srgbClr val="FFFFFF"/>
                </a:solidFill>
                <a:latin typeface="Tomorrow"/>
                <a:ea typeface="Tomorrow"/>
                <a:cs typeface="Tomorrow"/>
                <a:sym typeface="Tomorrow"/>
              </a:rPr>
              <a:t>ngắn, với độ chồng lấp 1 giây giữa các đoạn. Biến i chạy qua các giá trị từ 0 đến số lượng đoạn cần tạo, mỗi lần lặp tính toán chỉ số mẫu tương ứng dựa trên tần số mẫu sr, sau đó cắt ra các đoạn âm thanh</a:t>
            </a:r>
          </a:p>
          <a:p>
            <a:pPr algn="l">
              <a:lnSpc>
                <a:spcPts val="4480"/>
              </a:lnSpc>
            </a:pPr>
            <a:r>
              <a:rPr lang="en-US" sz="3200" spc="-96">
                <a:solidFill>
                  <a:srgbClr val="FFFFFF"/>
                </a:solidFill>
                <a:latin typeface="Tomorrow"/>
                <a:ea typeface="Tomorrow"/>
                <a:cs typeface="Tomorrow"/>
                <a:sym typeface="Tomorrow"/>
              </a:rPr>
              <a:t>xung quanh vị trí đó. </a:t>
            </a:r>
          </a:p>
        </p:txBody>
      </p:sp>
      <p:sp>
        <p:nvSpPr>
          <p:cNvPr name="Freeform 10" id="10"/>
          <p:cNvSpPr/>
          <p:nvPr/>
        </p:nvSpPr>
        <p:spPr>
          <a:xfrm flipH="false" flipV="false" rot="0">
            <a:off x="582681" y="4149178"/>
            <a:ext cx="12962332" cy="2242094"/>
          </a:xfrm>
          <a:custGeom>
            <a:avLst/>
            <a:gdLst/>
            <a:ahLst/>
            <a:cxnLst/>
            <a:rect r="r" b="b" t="t" l="l"/>
            <a:pathLst>
              <a:path h="2242094" w="12962332">
                <a:moveTo>
                  <a:pt x="0" y="0"/>
                </a:moveTo>
                <a:lnTo>
                  <a:pt x="12962332" y="0"/>
                </a:lnTo>
                <a:lnTo>
                  <a:pt x="12962332" y="2242094"/>
                </a:lnTo>
                <a:lnTo>
                  <a:pt x="0" y="2242094"/>
                </a:lnTo>
                <a:lnTo>
                  <a:pt x="0" y="0"/>
                </a:lnTo>
                <a:close/>
              </a:path>
            </a:pathLst>
          </a:custGeom>
          <a:blipFill>
            <a:blip r:embed="rId7"/>
            <a:stretch>
              <a:fillRect l="0" t="-1950" r="0" b="-1950"/>
            </a:stretch>
          </a:blipFill>
        </p:spPr>
      </p:sp>
      <p:sp>
        <p:nvSpPr>
          <p:cNvPr name="TextBox 11" id="11"/>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fast">
    <p:fade/>
  </p:transition>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038546" y="4321523"/>
            <a:ext cx="8210908" cy="3199511"/>
          </a:xfrm>
          <a:prstGeom prst="rect">
            <a:avLst/>
          </a:prstGeom>
        </p:spPr>
        <p:txBody>
          <a:bodyPr anchor="t" rtlCol="false" tIns="0" lIns="0" bIns="0" rIns="0">
            <a:spAutoFit/>
          </a:bodyPr>
          <a:lstStyle/>
          <a:p>
            <a:pPr algn="ctr">
              <a:lnSpc>
                <a:spcPts val="8362"/>
              </a:lnSpc>
            </a:pPr>
            <a:r>
              <a:rPr lang="en-US" sz="7400" b="true">
                <a:solidFill>
                  <a:srgbClr val="FFFFFF"/>
                </a:solidFill>
                <a:latin typeface="Tomorrow Bold"/>
                <a:ea typeface="Tomorrow Bold"/>
                <a:cs typeface="Tomorrow Bold"/>
                <a:sym typeface="Tomorrow Bold"/>
              </a:rPr>
              <a:t>HUẤN LUYỆN VÀ</a:t>
            </a:r>
            <a:r>
              <a:rPr lang="en-US" sz="7400" b="true">
                <a:solidFill>
                  <a:srgbClr val="FFFFFF"/>
                </a:solidFill>
                <a:latin typeface="Tomorrow Bold"/>
                <a:ea typeface="Tomorrow Bold"/>
                <a:cs typeface="Tomorrow Bold"/>
                <a:sym typeface="Tomorrow Bold"/>
              </a:rPr>
              <a:t> </a:t>
            </a:r>
          </a:p>
          <a:p>
            <a:pPr algn="ctr">
              <a:lnSpc>
                <a:spcPts val="8362"/>
              </a:lnSpc>
            </a:pPr>
            <a:r>
              <a:rPr lang="en-US" sz="7400" b="true">
                <a:solidFill>
                  <a:srgbClr val="FFFFFF"/>
                </a:solidFill>
                <a:latin typeface="Tomorrow Bold"/>
                <a:ea typeface="Tomorrow Bold"/>
                <a:cs typeface="Tomorrow Bold"/>
                <a:sym typeface="Tomorrow Bold"/>
              </a:rPr>
              <a:t>LƯU MÔ HÌNH</a:t>
            </a:r>
          </a:p>
          <a:p>
            <a:pPr algn="ctr">
              <a:lnSpc>
                <a:spcPts val="8362"/>
              </a:lnSpc>
              <a:spcBef>
                <a:spcPct val="0"/>
              </a:spcBef>
            </a:pPr>
          </a:p>
        </p:txBody>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AutoShape 6" id="6"/>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fast">
    <p:fade/>
  </p:transition>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82681" y="1584286"/>
            <a:ext cx="10531929"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DECISION TREE CLASSIFIER</a:t>
            </a:r>
          </a:p>
        </p:txBody>
      </p:sp>
      <p:sp>
        <p:nvSpPr>
          <p:cNvPr name="Freeform 6" id="6"/>
          <p:cNvSpPr/>
          <p:nvPr/>
        </p:nvSpPr>
        <p:spPr>
          <a:xfrm flipH="false" flipV="false" rot="0">
            <a:off x="582681" y="3049358"/>
            <a:ext cx="5773211" cy="3327499"/>
          </a:xfrm>
          <a:custGeom>
            <a:avLst/>
            <a:gdLst/>
            <a:ahLst/>
            <a:cxnLst/>
            <a:rect r="r" b="b" t="t" l="l"/>
            <a:pathLst>
              <a:path h="3327499" w="5773211">
                <a:moveTo>
                  <a:pt x="0" y="0"/>
                </a:moveTo>
                <a:lnTo>
                  <a:pt x="5773211" y="0"/>
                </a:lnTo>
                <a:lnTo>
                  <a:pt x="5773211" y="3327499"/>
                </a:lnTo>
                <a:lnTo>
                  <a:pt x="0" y="3327499"/>
                </a:lnTo>
                <a:lnTo>
                  <a:pt x="0" y="0"/>
                </a:lnTo>
                <a:close/>
              </a:path>
            </a:pathLst>
          </a:custGeom>
          <a:blipFill>
            <a:blip r:embed="rId5"/>
            <a:stretch>
              <a:fillRect l="0" t="0" r="0" b="0"/>
            </a:stretch>
          </a:blipFill>
        </p:spPr>
      </p:sp>
      <p:sp>
        <p:nvSpPr>
          <p:cNvPr name="TextBox 7" id="7"/>
          <p:cNvSpPr txBox="true"/>
          <p:nvPr/>
        </p:nvSpPr>
        <p:spPr>
          <a:xfrm rot="0">
            <a:off x="6691360" y="2992208"/>
            <a:ext cx="10567940" cy="3347720"/>
          </a:xfrm>
          <a:prstGeom prst="rect">
            <a:avLst/>
          </a:prstGeom>
        </p:spPr>
        <p:txBody>
          <a:bodyPr anchor="t" rtlCol="false" tIns="0" lIns="0" bIns="0" rIns="0">
            <a:spAutoFit/>
          </a:bodyPr>
          <a:lstStyle/>
          <a:p>
            <a:pPr algn="l">
              <a:lnSpc>
                <a:spcPts val="4480"/>
              </a:lnSpc>
            </a:pPr>
            <a:r>
              <a:rPr lang="en-US" sz="3200" spc="-96">
                <a:solidFill>
                  <a:srgbClr val="FFFFFF"/>
                </a:solidFill>
                <a:latin typeface="Tomorrow"/>
                <a:ea typeface="Tomorrow"/>
                <a:cs typeface="Tomorrow"/>
                <a:sym typeface="Tomorrow"/>
              </a:rPr>
              <a:t>Ta khởi tạo mô hình với các thông số:</a:t>
            </a:r>
          </a:p>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class_weight = "balanced"</a:t>
            </a:r>
            <a:r>
              <a:rPr lang="en-US" sz="3200" spc="-96">
                <a:solidFill>
                  <a:srgbClr val="ADFDFF"/>
                </a:solidFill>
                <a:latin typeface="Tomorrow"/>
                <a:ea typeface="Tomorrow"/>
                <a:cs typeface="Tomorrow"/>
                <a:sym typeface="Tomorrow"/>
              </a:rPr>
              <a:t> </a:t>
            </a:r>
            <a:r>
              <a:rPr lang="en-US" sz="3200" spc="-96">
                <a:solidFill>
                  <a:srgbClr val="FFFFFF"/>
                </a:solidFill>
                <a:latin typeface="Tomorrow"/>
                <a:ea typeface="Tomorrow"/>
                <a:cs typeface="Tomorrow"/>
                <a:sym typeface="Tomorrow"/>
              </a:rPr>
              <a:t>: Giúp cây tự động điều chỉnh trọng số của các lớp khi có sự mất cân bằng lớp.</a:t>
            </a:r>
          </a:p>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criterion = ’entropy’ </a:t>
            </a:r>
            <a:r>
              <a:rPr lang="en-US" sz="3200" spc="-96">
                <a:solidFill>
                  <a:srgbClr val="FFFFFF"/>
                </a:solidFill>
                <a:latin typeface="Tomorrow"/>
                <a:ea typeface="Tomorrow"/>
                <a:cs typeface="Tomorrow"/>
                <a:sym typeface="Tomorrow"/>
              </a:rPr>
              <a:t>: Tiêu chí được dùng để chia các nút trong cây, entropy đánh giá mức độ hỗn loạn trong dữ liệu.</a:t>
            </a:r>
          </a:p>
        </p:txBody>
      </p:sp>
      <p:sp>
        <p:nvSpPr>
          <p:cNvPr name="TextBox 8" id="8"/>
          <p:cNvSpPr txBox="true"/>
          <p:nvPr/>
        </p:nvSpPr>
        <p:spPr>
          <a:xfrm rot="0">
            <a:off x="330041" y="6065247"/>
            <a:ext cx="16929259" cy="3909695"/>
          </a:xfrm>
          <a:prstGeom prst="rect">
            <a:avLst/>
          </a:prstGeom>
        </p:spPr>
        <p:txBody>
          <a:bodyPr anchor="t" rtlCol="false" tIns="0" lIns="0" bIns="0" rIns="0">
            <a:spAutoFit/>
          </a:bodyPr>
          <a:lstStyle/>
          <a:p>
            <a:pPr algn="l">
              <a:lnSpc>
                <a:spcPts val="4480"/>
              </a:lnSpc>
            </a:pPr>
          </a:p>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max_depth = 30</a:t>
            </a:r>
            <a:r>
              <a:rPr lang="en-US" sz="3200" spc="-96">
                <a:solidFill>
                  <a:srgbClr val="FFFFFF"/>
                </a:solidFill>
                <a:latin typeface="Tomorrow"/>
                <a:ea typeface="Tomorrow"/>
                <a:cs typeface="Tomorrow"/>
                <a:sym typeface="Tomorrow"/>
              </a:rPr>
              <a:t> : Độ sâu tối đa của cây.</a:t>
            </a:r>
          </a:p>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min_samples_split = 30</a:t>
            </a:r>
            <a:r>
              <a:rPr lang="en-US" sz="3200" spc="-96">
                <a:solidFill>
                  <a:srgbClr val="FFFFFF"/>
                </a:solidFill>
                <a:latin typeface="Tomorrow"/>
                <a:ea typeface="Tomorrow"/>
                <a:cs typeface="Tomorrow"/>
                <a:sym typeface="Tomorrow"/>
              </a:rPr>
              <a:t> : Số lượng mẫu tối thiểu phải có tại một nút để tiếp tục phân chia.</a:t>
            </a:r>
          </a:p>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min_samples_leaf = 20</a:t>
            </a:r>
            <a:r>
              <a:rPr lang="en-US" sz="3200" spc="-96">
                <a:solidFill>
                  <a:srgbClr val="FFFFFF"/>
                </a:solidFill>
                <a:latin typeface="Tomorrow"/>
                <a:ea typeface="Tomorrow"/>
                <a:cs typeface="Tomorrow"/>
                <a:sym typeface="Tomorrow"/>
              </a:rPr>
              <a:t> : Đảm bảo mỗi lá trong cây chứa ít nhất 20 mẫu.</a:t>
            </a:r>
          </a:p>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random_state = 42</a:t>
            </a:r>
            <a:r>
              <a:rPr lang="en-US" sz="3200" spc="-96">
                <a:solidFill>
                  <a:srgbClr val="FFFFFF"/>
                </a:solidFill>
                <a:latin typeface="Tomorrow"/>
                <a:ea typeface="Tomorrow"/>
                <a:cs typeface="Tomorrow"/>
                <a:sym typeface="Tomorrow"/>
              </a:rPr>
              <a:t> : Cho phép mô hình tái tạo được kết quả khi chạy lại với cùng một dữ liệu.</a:t>
            </a:r>
          </a:p>
        </p:txBody>
      </p:sp>
      <p:sp>
        <p:nvSpPr>
          <p:cNvPr name="TextBox 9" id="9"/>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u"/>
  </p:transition>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2681" y="3220808"/>
            <a:ext cx="7564641" cy="2830189"/>
          </a:xfrm>
          <a:custGeom>
            <a:avLst/>
            <a:gdLst/>
            <a:ahLst/>
            <a:cxnLst/>
            <a:rect r="r" b="b" t="t" l="l"/>
            <a:pathLst>
              <a:path h="2830189" w="7564641">
                <a:moveTo>
                  <a:pt x="0" y="0"/>
                </a:moveTo>
                <a:lnTo>
                  <a:pt x="7564641" y="0"/>
                </a:lnTo>
                <a:lnTo>
                  <a:pt x="7564641" y="2830189"/>
                </a:lnTo>
                <a:lnTo>
                  <a:pt x="0" y="2830189"/>
                </a:lnTo>
                <a:lnTo>
                  <a:pt x="0" y="0"/>
                </a:lnTo>
                <a:close/>
              </a:path>
            </a:pathLst>
          </a:custGeom>
          <a:blipFill>
            <a:blip r:embed="rId5"/>
            <a:stretch>
              <a:fillRect l="0" t="0" r="0" b="0"/>
            </a:stretch>
          </a:blipFill>
        </p:spPr>
      </p:sp>
      <p:sp>
        <p:nvSpPr>
          <p:cNvPr name="TextBox 6" id="6"/>
          <p:cNvSpPr txBox="true"/>
          <p:nvPr/>
        </p:nvSpPr>
        <p:spPr>
          <a:xfrm rot="0">
            <a:off x="582681" y="1584286"/>
            <a:ext cx="10531929"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EXTRA TREE CLASSIFIER</a:t>
            </a:r>
          </a:p>
        </p:txBody>
      </p:sp>
      <p:sp>
        <p:nvSpPr>
          <p:cNvPr name="TextBox 7" id="7"/>
          <p:cNvSpPr txBox="true"/>
          <p:nvPr/>
        </p:nvSpPr>
        <p:spPr>
          <a:xfrm rot="0">
            <a:off x="8476220" y="2982683"/>
            <a:ext cx="8783080" cy="3347720"/>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max_features = 20</a:t>
            </a:r>
            <a:r>
              <a:rPr lang="en-US" b="true" sz="3200" i="true" spc="-96">
                <a:solidFill>
                  <a:srgbClr val="FFFFFF"/>
                </a:solidFill>
                <a:latin typeface="Tomorrow Bold Italics"/>
                <a:ea typeface="Tomorrow Bold Italics"/>
                <a:cs typeface="Tomorrow Bold Italics"/>
                <a:sym typeface="Tomorrow Bold Italics"/>
              </a:rPr>
              <a:t>: </a:t>
            </a:r>
            <a:r>
              <a:rPr lang="en-US" sz="3200" spc="-96">
                <a:solidFill>
                  <a:srgbClr val="FFFFFF"/>
                </a:solidFill>
                <a:latin typeface="Tomorrow"/>
                <a:ea typeface="Tomorrow"/>
                <a:cs typeface="Tomorrow"/>
                <a:sym typeface="Tomorrow"/>
              </a:rPr>
              <a:t>Số lượng đặc trưng tối đa được sử dụng tại mỗi </a:t>
            </a:r>
            <a:r>
              <a:rPr lang="en-US" sz="3200" spc="-96">
                <a:solidFill>
                  <a:srgbClr val="FFFFFF"/>
                </a:solidFill>
                <a:latin typeface="Tomorrow"/>
                <a:ea typeface="Tomorrow"/>
                <a:cs typeface="Tomorrow"/>
                <a:sym typeface="Tomorrow"/>
              </a:rPr>
              <a:t>phân nhánh của cây.</a:t>
            </a:r>
          </a:p>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min_samples_leaf = 5</a:t>
            </a:r>
            <a:r>
              <a:rPr lang="en-US" b="true" sz="3200" spc="-96">
                <a:solidFill>
                  <a:srgbClr val="FFFFFF"/>
                </a:solidFill>
                <a:latin typeface="Tomorrow Bold"/>
                <a:ea typeface="Tomorrow Bold"/>
                <a:cs typeface="Tomorrow Bold"/>
                <a:sym typeface="Tomorrow Bold"/>
              </a:rPr>
              <a:t>:</a:t>
            </a:r>
            <a:r>
              <a:rPr lang="en-US" sz="3200" spc="-96">
                <a:solidFill>
                  <a:srgbClr val="FFFFFF"/>
                </a:solidFill>
                <a:latin typeface="Tomorrow"/>
                <a:ea typeface="Tomorrow"/>
                <a:cs typeface="Tomorrow"/>
                <a:sym typeface="Tomorrow"/>
              </a:rPr>
              <a:t> Số lượng mẫu tối thiểu tại mỗi lá của cây. Điều này giúp tránh việc mô hình học quá chi tiết.</a:t>
            </a:r>
          </a:p>
        </p:txBody>
      </p:sp>
      <p:sp>
        <p:nvSpPr>
          <p:cNvPr name="TextBox 8" id="8"/>
          <p:cNvSpPr txBox="true"/>
          <p:nvPr/>
        </p:nvSpPr>
        <p:spPr>
          <a:xfrm rot="0">
            <a:off x="330041" y="6882853"/>
            <a:ext cx="17080051" cy="166179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min_samples_split = 8</a:t>
            </a:r>
            <a:r>
              <a:rPr lang="en-US" b="true" sz="3200" spc="-96">
                <a:solidFill>
                  <a:srgbClr val="FFFFFF"/>
                </a:solidFill>
                <a:latin typeface="Tomorrow Bold"/>
                <a:ea typeface="Tomorrow Bold"/>
                <a:cs typeface="Tomorrow Bold"/>
                <a:sym typeface="Tomorrow Bold"/>
              </a:rPr>
              <a:t>:</a:t>
            </a:r>
            <a:r>
              <a:rPr lang="en-US" sz="3200" spc="-96">
                <a:solidFill>
                  <a:srgbClr val="FFFFFF"/>
                </a:solidFill>
                <a:latin typeface="Tomorrow"/>
                <a:ea typeface="Tomorrow"/>
                <a:cs typeface="Tomorrow"/>
                <a:sym typeface="Tomorrow"/>
              </a:rPr>
              <a:t> Số lượng mẫu tối thiểu trong một node để có thể chia thành các node con.</a:t>
            </a:r>
          </a:p>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n_estimators = 1000</a:t>
            </a:r>
            <a:r>
              <a:rPr lang="en-US" b="true" sz="3200" spc="-96">
                <a:solidFill>
                  <a:srgbClr val="FFFFFF"/>
                </a:solidFill>
                <a:latin typeface="Tomorrow Bold"/>
                <a:ea typeface="Tomorrow Bold"/>
                <a:cs typeface="Tomorrow Bold"/>
                <a:sym typeface="Tomorrow Bold"/>
              </a:rPr>
              <a:t>: </a:t>
            </a:r>
            <a:r>
              <a:rPr lang="en-US" sz="3200" spc="-96">
                <a:solidFill>
                  <a:srgbClr val="FFFFFF"/>
                </a:solidFill>
                <a:latin typeface="Tomorrow"/>
                <a:ea typeface="Tomorrow"/>
                <a:cs typeface="Tomorrow"/>
                <a:sym typeface="Tomorrow"/>
              </a:rPr>
              <a:t>Số lượng cây quyết định trong mô hình.</a:t>
            </a:r>
          </a:p>
        </p:txBody>
      </p:sp>
      <p:sp>
        <p:nvSpPr>
          <p:cNvPr name="TextBox 9" id="9"/>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l"/>
  </p:transition>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82681" y="1584286"/>
            <a:ext cx="10531929" cy="10173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K-NEAREST NEIGHBORS</a:t>
            </a:r>
          </a:p>
        </p:txBody>
      </p:sp>
      <p:sp>
        <p:nvSpPr>
          <p:cNvPr name="TextBox 6" id="6"/>
          <p:cNvSpPr txBox="true"/>
          <p:nvPr/>
        </p:nvSpPr>
        <p:spPr>
          <a:xfrm rot="0">
            <a:off x="6909310" y="2992208"/>
            <a:ext cx="10349990" cy="27857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algorithm = ‘auto’</a:t>
            </a:r>
            <a:r>
              <a:rPr lang="en-US" sz="3200" spc="-96">
                <a:solidFill>
                  <a:srgbClr val="FBFBFB"/>
                </a:solidFill>
                <a:latin typeface="Tomorrow"/>
                <a:ea typeface="Tomorrow"/>
                <a:cs typeface="Tomorrow"/>
                <a:sym typeface="Tomorrow"/>
              </a:rPr>
              <a:t> : Thuật toán được sử dụng để tính toán k - </a:t>
            </a:r>
            <a:r>
              <a:rPr lang="en-US" sz="3200" spc="-96">
                <a:solidFill>
                  <a:srgbClr val="FBFBFB"/>
                </a:solidFill>
                <a:latin typeface="Tomorrow"/>
                <a:ea typeface="Tomorrow"/>
                <a:cs typeface="Tomorrow"/>
                <a:sym typeface="Tomorrow"/>
              </a:rPr>
              <a:t>neighbors gần nhất, ở đây ta cho phép mô hình tự chọn.</a:t>
            </a:r>
          </a:p>
          <a:p>
            <a:pPr algn="l" marL="690881" indent="-345440" lvl="1">
              <a:lnSpc>
                <a:spcPts val="4480"/>
              </a:lnSpc>
              <a:buFont typeface="Arial"/>
              <a:buChar char="•"/>
            </a:pPr>
            <a:r>
              <a:rPr lang="en-US" b="true" sz="3200" i="true" spc="-96">
                <a:solidFill>
                  <a:srgbClr val="ADFDFF"/>
                </a:solidFill>
                <a:latin typeface="Tomorrow Bold Italics"/>
                <a:ea typeface="Tomorrow Bold Italics"/>
                <a:cs typeface="Tomorrow Bold Italics"/>
                <a:sym typeface="Tomorrow Bold Italics"/>
              </a:rPr>
              <a:t>n_neighbors = 7</a:t>
            </a:r>
            <a:r>
              <a:rPr lang="en-US" sz="3200" spc="-96">
                <a:solidFill>
                  <a:srgbClr val="FBFBFB"/>
                </a:solidFill>
                <a:latin typeface="Tomorrow"/>
                <a:ea typeface="Tomorrow"/>
                <a:cs typeface="Tomorrow"/>
                <a:sym typeface="Tomorrow"/>
              </a:rPr>
              <a:t> : Số lượng láng giềng gần nhất mà mô hình sẽ dùng để phân loại một điểm dữ liệu.</a:t>
            </a:r>
          </a:p>
        </p:txBody>
      </p:sp>
      <p:sp>
        <p:nvSpPr>
          <p:cNvPr name="Freeform 7" id="7"/>
          <p:cNvSpPr/>
          <p:nvPr/>
        </p:nvSpPr>
        <p:spPr>
          <a:xfrm flipH="false" flipV="false" rot="0">
            <a:off x="582681" y="3049358"/>
            <a:ext cx="6159004" cy="3109595"/>
          </a:xfrm>
          <a:custGeom>
            <a:avLst/>
            <a:gdLst/>
            <a:ahLst/>
            <a:cxnLst/>
            <a:rect r="r" b="b" t="t" l="l"/>
            <a:pathLst>
              <a:path h="3109595" w="6159004">
                <a:moveTo>
                  <a:pt x="0" y="0"/>
                </a:moveTo>
                <a:lnTo>
                  <a:pt x="6159004" y="0"/>
                </a:lnTo>
                <a:lnTo>
                  <a:pt x="6159004" y="3109595"/>
                </a:lnTo>
                <a:lnTo>
                  <a:pt x="0" y="3109595"/>
                </a:lnTo>
                <a:lnTo>
                  <a:pt x="0" y="0"/>
                </a:lnTo>
                <a:close/>
              </a:path>
            </a:pathLst>
          </a:custGeom>
          <a:blipFill>
            <a:blip r:embed="rId5"/>
            <a:stretch>
              <a:fillRect l="0" t="0" r="0" b="0"/>
            </a:stretch>
          </a:blipFill>
        </p:spPr>
      </p:sp>
      <p:sp>
        <p:nvSpPr>
          <p:cNvPr name="TextBox 8" id="8"/>
          <p:cNvSpPr txBox="true"/>
          <p:nvPr/>
        </p:nvSpPr>
        <p:spPr>
          <a:xfrm rot="0">
            <a:off x="330041" y="6730453"/>
            <a:ext cx="16929259" cy="2227834"/>
          </a:xfrm>
          <a:prstGeom prst="rect">
            <a:avLst/>
          </a:prstGeom>
        </p:spPr>
        <p:txBody>
          <a:bodyPr anchor="t" rtlCol="false" tIns="0" lIns="0" bIns="0" rIns="0">
            <a:spAutoFit/>
          </a:bodyPr>
          <a:lstStyle/>
          <a:p>
            <a:pPr algn="l" marL="690881" indent="-345440" lvl="1">
              <a:lnSpc>
                <a:spcPts val="4448"/>
              </a:lnSpc>
              <a:buFont typeface="Arial"/>
              <a:buChar char="•"/>
            </a:pPr>
            <a:r>
              <a:rPr lang="en-US" b="true" sz="3200" i="true" spc="-96">
                <a:solidFill>
                  <a:srgbClr val="ADFDFF"/>
                </a:solidFill>
                <a:latin typeface="Tomorrow Bold Italics"/>
                <a:ea typeface="Tomorrow Bold Italics"/>
                <a:cs typeface="Tomorrow Bold Italics"/>
                <a:sym typeface="Tomorrow Bold Italics"/>
              </a:rPr>
              <a:t>p = 2 </a:t>
            </a:r>
            <a:r>
              <a:rPr lang="en-US" sz="3200" spc="-96">
                <a:solidFill>
                  <a:srgbClr val="FBFBFB"/>
                </a:solidFill>
                <a:latin typeface="Tomorrow"/>
                <a:ea typeface="Tomorrow"/>
                <a:cs typeface="Tomorrow"/>
                <a:sym typeface="Tomorrow"/>
              </a:rPr>
              <a:t>: Xác định loại khoảng cách được sử dụng để tính toán khoảng cách giữa các điểm dữ liệu ở đây chúng ta chọn khoảng cách Euclidean.</a:t>
            </a:r>
          </a:p>
          <a:p>
            <a:pPr algn="l" marL="690881" indent="-345440" lvl="1">
              <a:lnSpc>
                <a:spcPts val="4448"/>
              </a:lnSpc>
              <a:buFont typeface="Arial"/>
              <a:buChar char="•"/>
            </a:pPr>
            <a:r>
              <a:rPr lang="en-US" b="true" sz="3200" i="true" spc="-96">
                <a:solidFill>
                  <a:srgbClr val="ADFDFF"/>
                </a:solidFill>
                <a:latin typeface="Tomorrow Bold Italics"/>
                <a:ea typeface="Tomorrow Bold Italics"/>
                <a:cs typeface="Tomorrow Bold Italics"/>
                <a:sym typeface="Tomorrow Bold Italics"/>
              </a:rPr>
              <a:t>weights = ‘uniform’</a:t>
            </a:r>
            <a:r>
              <a:rPr lang="en-US" sz="3200" spc="-96">
                <a:solidFill>
                  <a:srgbClr val="FBFBFB"/>
                </a:solidFill>
                <a:latin typeface="Tomorrow"/>
                <a:ea typeface="Tomorrow"/>
                <a:cs typeface="Tomorrow"/>
                <a:sym typeface="Tomorrow"/>
              </a:rPr>
              <a:t> : Xác định cách tính trọng số cho các láng giềng trong quá trình phân loại, ở đây chúng ta chọn tất cả các láng giềng đều có trọng số như nhau.</a:t>
            </a:r>
          </a:p>
        </p:txBody>
      </p:sp>
      <p:sp>
        <p:nvSpPr>
          <p:cNvPr name="TextBox 9" id="9"/>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02043" y="5929507"/>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TextBox 6" id="6"/>
          <p:cNvSpPr txBox="true"/>
          <p:nvPr/>
        </p:nvSpPr>
        <p:spPr>
          <a:xfrm rot="0">
            <a:off x="7848276" y="4429507"/>
            <a:ext cx="7490351" cy="189009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XỬ LÝ DỮ LIỆU</a:t>
            </a:r>
          </a:p>
        </p:txBody>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AutoShape 9" id="9"/>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transition spd="fast">
    <p:fade/>
  </p:transition>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2681" y="4113830"/>
            <a:ext cx="16423979" cy="5418038"/>
          </a:xfrm>
          <a:custGeom>
            <a:avLst/>
            <a:gdLst/>
            <a:ahLst/>
            <a:cxnLst/>
            <a:rect r="r" b="b" t="t" l="l"/>
            <a:pathLst>
              <a:path h="5418038" w="16423979">
                <a:moveTo>
                  <a:pt x="0" y="0"/>
                </a:moveTo>
                <a:lnTo>
                  <a:pt x="16423979" y="0"/>
                </a:lnTo>
                <a:lnTo>
                  <a:pt x="16423979" y="5418038"/>
                </a:lnTo>
                <a:lnTo>
                  <a:pt x="0" y="5418038"/>
                </a:lnTo>
                <a:lnTo>
                  <a:pt x="0" y="0"/>
                </a:lnTo>
                <a:close/>
              </a:path>
            </a:pathLst>
          </a:custGeom>
          <a:blipFill>
            <a:blip r:embed="rId5"/>
            <a:stretch>
              <a:fillRect l="-708" t="0" r="-829" b="-419"/>
            </a:stretch>
          </a:blipFill>
        </p:spPr>
      </p:sp>
      <p:sp>
        <p:nvSpPr>
          <p:cNvPr name="TextBox 6" id="6"/>
          <p:cNvSpPr txBox="true"/>
          <p:nvPr/>
        </p:nvSpPr>
        <p:spPr>
          <a:xfrm rot="0">
            <a:off x="582681" y="1584286"/>
            <a:ext cx="10531929" cy="20079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NEURAL NETWORK</a:t>
            </a:r>
          </a:p>
          <a:p>
            <a:pPr algn="l">
              <a:lnSpc>
                <a:spcPts val="7844"/>
              </a:lnSpc>
            </a:pPr>
          </a:p>
        </p:txBody>
      </p:sp>
      <p:sp>
        <p:nvSpPr>
          <p:cNvPr name="TextBox 7" id="7"/>
          <p:cNvSpPr txBox="true"/>
          <p:nvPr/>
        </p:nvSpPr>
        <p:spPr>
          <a:xfrm rot="0">
            <a:off x="582681" y="2782798"/>
            <a:ext cx="16676619" cy="1103884"/>
          </a:xfrm>
          <a:prstGeom prst="rect">
            <a:avLst/>
          </a:prstGeom>
        </p:spPr>
        <p:txBody>
          <a:bodyPr anchor="t" rtlCol="false" tIns="0" lIns="0" bIns="0" rIns="0">
            <a:spAutoFit/>
          </a:bodyPr>
          <a:lstStyle/>
          <a:p>
            <a:pPr algn="l">
              <a:lnSpc>
                <a:spcPts val="4448"/>
              </a:lnSpc>
            </a:pPr>
            <a:r>
              <a:rPr lang="en-US" sz="3200" spc="-96">
                <a:solidFill>
                  <a:srgbClr val="FBFBFB"/>
                </a:solidFill>
                <a:latin typeface="Tomorrow"/>
                <a:ea typeface="Tomorrow"/>
                <a:cs typeface="Tomorrow"/>
                <a:sym typeface="Tomorrow"/>
              </a:rPr>
              <a:t>Với sự hỗ trợ của thư viện Keras, chúng ta xây dựng mạng nơ-ron với </a:t>
            </a:r>
            <a:r>
              <a:rPr lang="en-US" sz="3200" spc="-96">
                <a:solidFill>
                  <a:srgbClr val="FBFBFB"/>
                </a:solidFill>
                <a:latin typeface="Tomorrow"/>
                <a:ea typeface="Tomorrow"/>
                <a:cs typeface="Tomorrow"/>
                <a:sym typeface="Tomorrow"/>
              </a:rPr>
              <a:t>cấu trúc đơn giản như sau:</a:t>
            </a:r>
          </a:p>
        </p:txBody>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l"/>
  </p:transition>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82681" y="1584286"/>
            <a:ext cx="10531929" cy="20079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NEURAL NETWORK</a:t>
            </a:r>
          </a:p>
          <a:p>
            <a:pPr algn="l">
              <a:lnSpc>
                <a:spcPts val="7844"/>
              </a:lnSpc>
            </a:pPr>
          </a:p>
        </p:txBody>
      </p:sp>
      <p:sp>
        <p:nvSpPr>
          <p:cNvPr name="TextBox 6" id="6"/>
          <p:cNvSpPr txBox="true"/>
          <p:nvPr/>
        </p:nvSpPr>
        <p:spPr>
          <a:xfrm rot="0">
            <a:off x="330041" y="2891165"/>
            <a:ext cx="16929259" cy="4194683"/>
          </a:xfrm>
          <a:prstGeom prst="rect">
            <a:avLst/>
          </a:prstGeom>
        </p:spPr>
        <p:txBody>
          <a:bodyPr anchor="t" rtlCol="false" tIns="0" lIns="0" bIns="0" rIns="0">
            <a:spAutoFit/>
          </a:bodyPr>
          <a:lstStyle/>
          <a:p>
            <a:pPr algn="l" marL="734059" indent="-367030" lvl="1">
              <a:lnSpc>
                <a:spcPts val="4725"/>
              </a:lnSpc>
              <a:buFont typeface="Arial"/>
              <a:buChar char="•"/>
            </a:pPr>
            <a:r>
              <a:rPr lang="en-US" sz="3399" spc="-101">
                <a:solidFill>
                  <a:srgbClr val="FBFBFB"/>
                </a:solidFill>
                <a:latin typeface="Tomorrow"/>
                <a:ea typeface="Tomorrow"/>
                <a:cs typeface="Tomorrow"/>
                <a:sym typeface="Tomorrow"/>
              </a:rPr>
              <a:t>Các lớp Dense với số nơ-ron lần lượt là 256, 128, 64 và lớp cuối cùng là 5 tương ứng với 5 lớp cảm xúc.</a:t>
            </a:r>
          </a:p>
          <a:p>
            <a:pPr algn="l" marL="734059" indent="-367030" lvl="1">
              <a:lnSpc>
                <a:spcPts val="4725"/>
              </a:lnSpc>
              <a:buFont typeface="Arial"/>
              <a:buChar char="•"/>
            </a:pPr>
            <a:r>
              <a:rPr lang="en-US" sz="3399" spc="-101">
                <a:solidFill>
                  <a:srgbClr val="FBFBFB"/>
                </a:solidFill>
                <a:latin typeface="Tomorrow"/>
                <a:ea typeface="Tomorrow"/>
                <a:cs typeface="Tomorrow"/>
                <a:sym typeface="Tomorrow"/>
              </a:rPr>
              <a:t>Xen giữa các là các lớp Dropout để giảm overfitting, tăng khả năng tổng quát trong quá trình huấn luyện mô hình.</a:t>
            </a:r>
          </a:p>
          <a:p>
            <a:pPr algn="l" marL="734059" indent="-367030" lvl="1">
              <a:lnSpc>
                <a:spcPts val="4725"/>
              </a:lnSpc>
              <a:buFont typeface="Arial"/>
              <a:buChar char="•"/>
            </a:pPr>
            <a:r>
              <a:rPr lang="en-US" sz="3399" spc="-101">
                <a:solidFill>
                  <a:srgbClr val="FBFBFB"/>
                </a:solidFill>
                <a:latin typeface="Tomorrow"/>
                <a:ea typeface="Tomorrow"/>
                <a:cs typeface="Tomorrow"/>
                <a:sym typeface="Tomorrow"/>
              </a:rPr>
              <a:t>Cuối cùng, mô hình được biên dịch với hàm mất mát là categori - cal_crossentropy phù hợp cho bài toán phân loại đa lớp và tối ưu hoá bằng Adam với tỷ lệ học là 0.0001 đảm bảo tính ổn định.</a:t>
            </a:r>
          </a:p>
        </p:txBody>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l"/>
  </p:transition>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82681" y="1584286"/>
            <a:ext cx="10531929" cy="2007997"/>
          </a:xfrm>
          <a:prstGeom prst="rect">
            <a:avLst/>
          </a:prstGeom>
        </p:spPr>
        <p:txBody>
          <a:bodyPr anchor="t" rtlCol="false" tIns="0" lIns="0" bIns="0" rIns="0">
            <a:spAutoFit/>
          </a:bodyPr>
          <a:lstStyle/>
          <a:p>
            <a:pPr algn="l">
              <a:lnSpc>
                <a:spcPts val="7844"/>
              </a:lnSpc>
            </a:pPr>
            <a:r>
              <a:rPr lang="en-US" sz="7400">
                <a:solidFill>
                  <a:srgbClr val="FFFFFF"/>
                </a:solidFill>
                <a:latin typeface="Anton"/>
                <a:ea typeface="Anton"/>
                <a:cs typeface="Anton"/>
                <a:sym typeface="Anton"/>
              </a:rPr>
              <a:t>NEURAL NETWORK</a:t>
            </a:r>
          </a:p>
          <a:p>
            <a:pPr algn="l">
              <a:lnSpc>
                <a:spcPts val="7844"/>
              </a:lnSpc>
            </a:pPr>
          </a:p>
        </p:txBody>
      </p:sp>
      <p:sp>
        <p:nvSpPr>
          <p:cNvPr name="TextBox 6" id="6"/>
          <p:cNvSpPr txBox="true"/>
          <p:nvPr/>
        </p:nvSpPr>
        <p:spPr>
          <a:xfrm rot="0">
            <a:off x="582681" y="2845748"/>
            <a:ext cx="16676619" cy="1194308"/>
          </a:xfrm>
          <a:prstGeom prst="rect">
            <a:avLst/>
          </a:prstGeom>
        </p:spPr>
        <p:txBody>
          <a:bodyPr anchor="t" rtlCol="false" tIns="0" lIns="0" bIns="0" rIns="0">
            <a:spAutoFit/>
          </a:bodyPr>
          <a:lstStyle/>
          <a:p>
            <a:pPr algn="l">
              <a:lnSpc>
                <a:spcPts val="4725"/>
              </a:lnSpc>
            </a:pPr>
            <a:r>
              <a:rPr lang="en-US" sz="3399" spc="-101">
                <a:solidFill>
                  <a:srgbClr val="FBFBFB"/>
                </a:solidFill>
                <a:latin typeface="Tomorrow"/>
                <a:ea typeface="Tomorrow"/>
                <a:cs typeface="Tomorrow"/>
                <a:sym typeface="Tomorrow"/>
              </a:rPr>
              <a:t>Mô hình sau khi được khởi tạo sẽ nhận dữ liệu và huấn luyện với các </a:t>
            </a:r>
            <a:r>
              <a:rPr lang="en-US" sz="3399" spc="-101">
                <a:solidFill>
                  <a:srgbClr val="FBFBFB"/>
                </a:solidFill>
                <a:latin typeface="Tomorrow"/>
                <a:ea typeface="Tomorrow"/>
                <a:cs typeface="Tomorrow"/>
                <a:sym typeface="Tomorrow"/>
              </a:rPr>
              <a:t>thông số dưới đây:</a:t>
            </a:r>
          </a:p>
        </p:txBody>
      </p:sp>
      <p:sp>
        <p:nvSpPr>
          <p:cNvPr name="Freeform 7" id="7"/>
          <p:cNvSpPr/>
          <p:nvPr/>
        </p:nvSpPr>
        <p:spPr>
          <a:xfrm flipH="false" flipV="false" rot="0">
            <a:off x="582681" y="4487731"/>
            <a:ext cx="10182453" cy="961411"/>
          </a:xfrm>
          <a:custGeom>
            <a:avLst/>
            <a:gdLst/>
            <a:ahLst/>
            <a:cxnLst/>
            <a:rect r="r" b="b" t="t" l="l"/>
            <a:pathLst>
              <a:path h="961411" w="10182453">
                <a:moveTo>
                  <a:pt x="0" y="0"/>
                </a:moveTo>
                <a:lnTo>
                  <a:pt x="10182453" y="0"/>
                </a:lnTo>
                <a:lnTo>
                  <a:pt x="10182453" y="961410"/>
                </a:lnTo>
                <a:lnTo>
                  <a:pt x="0" y="961410"/>
                </a:lnTo>
                <a:lnTo>
                  <a:pt x="0" y="0"/>
                </a:lnTo>
                <a:close/>
              </a:path>
            </a:pathLst>
          </a:custGeom>
          <a:blipFill>
            <a:blip r:embed="rId5"/>
            <a:stretch>
              <a:fillRect l="-1115" t="0" r="-1784" b="-8209"/>
            </a:stretch>
          </a:blipFill>
        </p:spPr>
      </p:sp>
      <p:sp>
        <p:nvSpPr>
          <p:cNvPr name="TextBox 8" id="8"/>
          <p:cNvSpPr txBox="true"/>
          <p:nvPr/>
        </p:nvSpPr>
        <p:spPr>
          <a:xfrm rot="0">
            <a:off x="330041" y="5992066"/>
            <a:ext cx="16929259" cy="2994533"/>
          </a:xfrm>
          <a:prstGeom prst="rect">
            <a:avLst/>
          </a:prstGeom>
        </p:spPr>
        <p:txBody>
          <a:bodyPr anchor="t" rtlCol="false" tIns="0" lIns="0" bIns="0" rIns="0">
            <a:spAutoFit/>
          </a:bodyPr>
          <a:lstStyle/>
          <a:p>
            <a:pPr algn="l" marL="734059" indent="-367030" lvl="1">
              <a:lnSpc>
                <a:spcPts val="4725"/>
              </a:lnSpc>
              <a:buFont typeface="Arial"/>
              <a:buChar char="•"/>
            </a:pPr>
            <a:r>
              <a:rPr lang="en-US" b="true" sz="3399" i="true" spc="-101">
                <a:solidFill>
                  <a:srgbClr val="ADFDFF"/>
                </a:solidFill>
                <a:latin typeface="Tomorrow Bold Italics"/>
                <a:ea typeface="Tomorrow Bold Italics"/>
                <a:cs typeface="Tomorrow Bold Italics"/>
                <a:sym typeface="Tomorrow Bold Italics"/>
              </a:rPr>
              <a:t>validation_split = 1/9 </a:t>
            </a:r>
            <a:r>
              <a:rPr lang="en-US" sz="3399" spc="-101">
                <a:solidFill>
                  <a:srgbClr val="FBFBFB"/>
                </a:solidFill>
                <a:latin typeface="Tomorrow"/>
                <a:ea typeface="Tomorrow"/>
                <a:cs typeface="Tomorrow"/>
                <a:sym typeface="Tomorrow"/>
              </a:rPr>
              <a:t>: chỉ định phần trăm dữ liệu huấn luyện sẽ </a:t>
            </a:r>
            <a:r>
              <a:rPr lang="en-US" sz="3399" spc="-101">
                <a:solidFill>
                  <a:srgbClr val="FBFBFB"/>
                </a:solidFill>
                <a:latin typeface="Tomorrow"/>
                <a:ea typeface="Tomorrow"/>
                <a:cs typeface="Tomorrow"/>
                <a:sym typeface="Tomorrow"/>
              </a:rPr>
              <a:t>được tách ra để kiểm tra mô hình trong quá trình huấn luyện.</a:t>
            </a:r>
          </a:p>
          <a:p>
            <a:pPr algn="l" marL="734059" indent="-367030" lvl="1">
              <a:lnSpc>
                <a:spcPts val="4725"/>
              </a:lnSpc>
              <a:buFont typeface="Arial"/>
              <a:buChar char="•"/>
            </a:pPr>
            <a:r>
              <a:rPr lang="en-US" b="true" sz="3399" i="true" spc="-101">
                <a:solidFill>
                  <a:srgbClr val="ADFDFF"/>
                </a:solidFill>
                <a:latin typeface="Tomorrow Bold Italics"/>
                <a:ea typeface="Tomorrow Bold Italics"/>
                <a:cs typeface="Tomorrow Bold Italics"/>
                <a:sym typeface="Tomorrow Bold Italics"/>
              </a:rPr>
              <a:t>batch_size = 64 </a:t>
            </a:r>
            <a:r>
              <a:rPr lang="en-US" sz="3399" spc="-101">
                <a:solidFill>
                  <a:srgbClr val="FBFBFB"/>
                </a:solidFill>
                <a:latin typeface="Tomorrow"/>
                <a:ea typeface="Tomorrow"/>
                <a:cs typeface="Tomorrow"/>
                <a:sym typeface="Tomorrow"/>
              </a:rPr>
              <a:t>: mỗi lần huấn luyện sẽ cập nhật trọng số sau khi xử lý 64 mẫu.</a:t>
            </a:r>
          </a:p>
          <a:p>
            <a:pPr algn="l" marL="734059" indent="-367030" lvl="1">
              <a:lnSpc>
                <a:spcPts val="4725"/>
              </a:lnSpc>
              <a:buFont typeface="Arial"/>
              <a:buChar char="•"/>
            </a:pPr>
            <a:r>
              <a:rPr lang="en-US" b="true" sz="3399" i="true" spc="-101">
                <a:solidFill>
                  <a:srgbClr val="ADFDFF"/>
                </a:solidFill>
                <a:latin typeface="Tomorrow Bold Italics"/>
                <a:ea typeface="Tomorrow Bold Italics"/>
                <a:cs typeface="Tomorrow Bold Italics"/>
                <a:sym typeface="Tomorrow Bold Italics"/>
              </a:rPr>
              <a:t>epochs = 200 </a:t>
            </a:r>
            <a:r>
              <a:rPr lang="en-US" sz="3399" spc="-101">
                <a:solidFill>
                  <a:srgbClr val="FBFBFB"/>
                </a:solidFill>
                <a:latin typeface="Tomorrow"/>
                <a:ea typeface="Tomorrow"/>
                <a:cs typeface="Tomorrow"/>
                <a:sym typeface="Tomorrow"/>
              </a:rPr>
              <a:t>: mô hình sẽ được huấn luyện 200 lần trên toàn bộ tập dữ liệu huấn luyện.</a:t>
            </a:r>
          </a:p>
        </p:txBody>
      </p:sp>
      <p:sp>
        <p:nvSpPr>
          <p:cNvPr name="TextBox 9" id="9"/>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l"/>
  </p:transition>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137779" y="4321523"/>
            <a:ext cx="10012442" cy="1084961"/>
          </a:xfrm>
          <a:prstGeom prst="rect">
            <a:avLst/>
          </a:prstGeom>
        </p:spPr>
        <p:txBody>
          <a:bodyPr anchor="t" rtlCol="false" tIns="0" lIns="0" bIns="0" rIns="0">
            <a:spAutoFit/>
          </a:bodyPr>
          <a:lstStyle/>
          <a:p>
            <a:pPr algn="ctr">
              <a:lnSpc>
                <a:spcPts val="8362"/>
              </a:lnSpc>
              <a:spcBef>
                <a:spcPct val="0"/>
              </a:spcBef>
            </a:pPr>
            <a:r>
              <a:rPr lang="en-US" b="true" sz="7400">
                <a:solidFill>
                  <a:srgbClr val="FFFFFF"/>
                </a:solidFill>
                <a:latin typeface="Tomorrow Bold"/>
                <a:ea typeface="Tomorrow Bold"/>
                <a:cs typeface="Tomorrow Bold"/>
                <a:sym typeface="Tomorrow Bold"/>
              </a:rPr>
              <a:t>PHÂN LOẠI CẢM XÚC</a:t>
            </a:r>
          </a:p>
        </p:txBody>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AutoShape 6" id="6"/>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l"/>
  </p:transition>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82681" y="1565236"/>
            <a:ext cx="10531929" cy="1036447"/>
          </a:xfrm>
          <a:prstGeom prst="rect">
            <a:avLst/>
          </a:prstGeom>
        </p:spPr>
        <p:txBody>
          <a:bodyPr anchor="t" rtlCol="false" tIns="0" lIns="0" bIns="0" rIns="0">
            <a:spAutoFit/>
          </a:bodyPr>
          <a:lstStyle/>
          <a:p>
            <a:pPr algn="l">
              <a:lnSpc>
                <a:spcPts val="7844"/>
              </a:lnSpc>
            </a:pPr>
            <a:r>
              <a:rPr lang="en-US" b="true" sz="7400">
                <a:solidFill>
                  <a:srgbClr val="FFFFFF"/>
                </a:solidFill>
                <a:latin typeface="Tomorrow Bold"/>
                <a:ea typeface="Tomorrow Bold"/>
                <a:cs typeface="Tomorrow Bold"/>
                <a:sym typeface="Tomorrow Bold"/>
              </a:rPr>
              <a:t>PHÂN LOẠI CẢM XÚC</a:t>
            </a:r>
          </a:p>
        </p:txBody>
      </p:sp>
      <p:sp>
        <p:nvSpPr>
          <p:cNvPr name="TextBox 6" id="6"/>
          <p:cNvSpPr txBox="true"/>
          <p:nvPr/>
        </p:nvSpPr>
        <p:spPr>
          <a:xfrm rot="0">
            <a:off x="582681" y="2845748"/>
            <a:ext cx="16676619" cy="1194308"/>
          </a:xfrm>
          <a:prstGeom prst="rect">
            <a:avLst/>
          </a:prstGeom>
        </p:spPr>
        <p:txBody>
          <a:bodyPr anchor="t" rtlCol="false" tIns="0" lIns="0" bIns="0" rIns="0">
            <a:spAutoFit/>
          </a:bodyPr>
          <a:lstStyle/>
          <a:p>
            <a:pPr algn="l">
              <a:lnSpc>
                <a:spcPts val="4725"/>
              </a:lnSpc>
            </a:pPr>
            <a:r>
              <a:rPr lang="en-US" sz="3399" spc="-101">
                <a:solidFill>
                  <a:srgbClr val="FBFBFB"/>
                </a:solidFill>
                <a:latin typeface="Tomorrow"/>
                <a:ea typeface="Tomorrow"/>
                <a:cs typeface="Tomorrow"/>
                <a:sym typeface="Tomorrow"/>
              </a:rPr>
              <a:t>Đối với mô hình học máy, ta sẽ sử dụng thư viện _pickle để </a:t>
            </a:r>
            <a:r>
              <a:rPr lang="en-US" sz="3399" spc="-101">
                <a:solidFill>
                  <a:srgbClr val="FBFBFB"/>
                </a:solidFill>
                <a:latin typeface="Tomorrow"/>
                <a:ea typeface="Tomorrow"/>
                <a:cs typeface="Tomorrow"/>
                <a:sym typeface="Tomorrow"/>
              </a:rPr>
              <a:t>tải mô hình lên và đưa ra dự đoán:</a:t>
            </a:r>
          </a:p>
        </p:txBody>
      </p:sp>
      <p:sp>
        <p:nvSpPr>
          <p:cNvPr name="TextBox 7" id="7"/>
          <p:cNvSpPr txBox="true"/>
          <p:nvPr/>
        </p:nvSpPr>
        <p:spPr>
          <a:xfrm rot="0">
            <a:off x="582681" y="7271064"/>
            <a:ext cx="9890090" cy="2394458"/>
          </a:xfrm>
          <a:prstGeom prst="rect">
            <a:avLst/>
          </a:prstGeom>
        </p:spPr>
        <p:txBody>
          <a:bodyPr anchor="t" rtlCol="false" tIns="0" lIns="0" bIns="0" rIns="0">
            <a:spAutoFit/>
          </a:bodyPr>
          <a:lstStyle/>
          <a:p>
            <a:pPr algn="just">
              <a:lnSpc>
                <a:spcPts val="4725"/>
              </a:lnSpc>
            </a:pPr>
            <a:r>
              <a:rPr lang="en-US" sz="3399" spc="-101">
                <a:solidFill>
                  <a:srgbClr val="FBFBFB"/>
                </a:solidFill>
                <a:latin typeface="Tomorrow"/>
                <a:ea typeface="Tomorrow"/>
                <a:cs typeface="Tomorrow"/>
                <a:sym typeface="Tomorrow"/>
              </a:rPr>
              <a:t>Mô hình nhận vào một ma trận ts_features, </a:t>
            </a:r>
            <a:r>
              <a:rPr lang="en-US" sz="3399" spc="-101">
                <a:solidFill>
                  <a:srgbClr val="FBFBFB"/>
                </a:solidFill>
                <a:latin typeface="Tomorrow"/>
                <a:ea typeface="Tomorrow"/>
                <a:cs typeface="Tomorrow"/>
                <a:sym typeface="Tomorrow"/>
              </a:rPr>
              <a:t>trong đó số hàng là số lượng mẫu cần dự đoán (ở đây mỗi lần chỉ dự đoán một mẫu) và số cột là số lượng đặc trưng đã được trích xuất từ tệp âm thanh. </a:t>
            </a:r>
          </a:p>
        </p:txBody>
      </p:sp>
      <p:sp>
        <p:nvSpPr>
          <p:cNvPr name="AutoShape 8" id="8"/>
          <p:cNvSpPr/>
          <p:nvPr/>
        </p:nvSpPr>
        <p:spPr>
          <a:xfrm>
            <a:off x="11114610" y="5583817"/>
            <a:ext cx="1118624" cy="0"/>
          </a:xfrm>
          <a:prstGeom prst="line">
            <a:avLst/>
          </a:prstGeom>
          <a:ln cap="flat" w="38100">
            <a:solidFill>
              <a:srgbClr val="ADFDFF"/>
            </a:solidFill>
            <a:prstDash val="solid"/>
            <a:headEnd type="none" len="sm" w="sm"/>
            <a:tailEnd type="triangle" len="med" w="lg"/>
          </a:ln>
        </p:spPr>
      </p:sp>
      <p:sp>
        <p:nvSpPr>
          <p:cNvPr name="TextBox 9" id="9"/>
          <p:cNvSpPr txBox="true"/>
          <p:nvPr/>
        </p:nvSpPr>
        <p:spPr>
          <a:xfrm rot="0">
            <a:off x="12622415" y="4363296"/>
            <a:ext cx="4636885" cy="3594608"/>
          </a:xfrm>
          <a:prstGeom prst="rect">
            <a:avLst/>
          </a:prstGeom>
        </p:spPr>
        <p:txBody>
          <a:bodyPr anchor="t" rtlCol="false" tIns="0" lIns="0" bIns="0" rIns="0">
            <a:spAutoFit/>
          </a:bodyPr>
          <a:lstStyle/>
          <a:p>
            <a:pPr algn="just">
              <a:lnSpc>
                <a:spcPts val="4725"/>
              </a:lnSpc>
            </a:pPr>
            <a:r>
              <a:rPr lang="en-US" sz="3399" spc="-101">
                <a:solidFill>
                  <a:srgbClr val="FBFBFB"/>
                </a:solidFill>
                <a:latin typeface="Tomorrow"/>
                <a:ea typeface="Tomorrow"/>
                <a:cs typeface="Tomorrow"/>
                <a:sym typeface="Tomorrow"/>
              </a:rPr>
              <a:t>Kết quả đầu ra prediction sẽ </a:t>
            </a:r>
            <a:r>
              <a:rPr lang="en-US" sz="3399" spc="-101">
                <a:solidFill>
                  <a:srgbClr val="FBFBFB"/>
                </a:solidFill>
                <a:latin typeface="Tomorrow"/>
                <a:ea typeface="Tomorrow"/>
                <a:cs typeface="Tomorrow"/>
                <a:sym typeface="Tomorrow"/>
              </a:rPr>
              <a:t>là một trong các lớp cảm xúc ANG, HAP, FEA, NEU, và SAD.</a:t>
            </a:r>
          </a:p>
          <a:p>
            <a:pPr algn="just">
              <a:lnSpc>
                <a:spcPts val="4725"/>
              </a:lnSpc>
            </a:pPr>
          </a:p>
        </p:txBody>
      </p:sp>
      <p:sp>
        <p:nvSpPr>
          <p:cNvPr name="Freeform 10" id="10"/>
          <p:cNvSpPr/>
          <p:nvPr/>
        </p:nvSpPr>
        <p:spPr>
          <a:xfrm flipH="false" flipV="false" rot="0">
            <a:off x="582681" y="4439496"/>
            <a:ext cx="9890090" cy="2288643"/>
          </a:xfrm>
          <a:custGeom>
            <a:avLst/>
            <a:gdLst/>
            <a:ahLst/>
            <a:cxnLst/>
            <a:rect r="r" b="b" t="t" l="l"/>
            <a:pathLst>
              <a:path h="2288643" w="9890090">
                <a:moveTo>
                  <a:pt x="0" y="0"/>
                </a:moveTo>
                <a:lnTo>
                  <a:pt x="9890090" y="0"/>
                </a:lnTo>
                <a:lnTo>
                  <a:pt x="9890090" y="2288643"/>
                </a:lnTo>
                <a:lnTo>
                  <a:pt x="0" y="2288643"/>
                </a:lnTo>
                <a:lnTo>
                  <a:pt x="0" y="0"/>
                </a:lnTo>
                <a:close/>
              </a:path>
            </a:pathLst>
          </a:custGeom>
          <a:blipFill>
            <a:blip r:embed="rId5"/>
            <a:stretch>
              <a:fillRect l="-1041" t="0" r="-1041" b="0"/>
            </a:stretch>
          </a:blipFill>
        </p:spPr>
      </p:sp>
      <p:sp>
        <p:nvSpPr>
          <p:cNvPr name="TextBox 11" id="11"/>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82681" y="1565236"/>
            <a:ext cx="10531929" cy="1036447"/>
          </a:xfrm>
          <a:prstGeom prst="rect">
            <a:avLst/>
          </a:prstGeom>
        </p:spPr>
        <p:txBody>
          <a:bodyPr anchor="t" rtlCol="false" tIns="0" lIns="0" bIns="0" rIns="0">
            <a:spAutoFit/>
          </a:bodyPr>
          <a:lstStyle/>
          <a:p>
            <a:pPr algn="l">
              <a:lnSpc>
                <a:spcPts val="7844"/>
              </a:lnSpc>
            </a:pPr>
            <a:r>
              <a:rPr lang="en-US" b="true" sz="7400">
                <a:solidFill>
                  <a:srgbClr val="FFFFFF"/>
                </a:solidFill>
                <a:latin typeface="Tomorrow Bold"/>
                <a:ea typeface="Tomorrow Bold"/>
                <a:cs typeface="Tomorrow Bold"/>
                <a:sym typeface="Tomorrow Bold"/>
              </a:rPr>
              <a:t>PHÂN LOẠI CẢM XÚC</a:t>
            </a:r>
          </a:p>
        </p:txBody>
      </p:sp>
      <p:sp>
        <p:nvSpPr>
          <p:cNvPr name="TextBox 6" id="6"/>
          <p:cNvSpPr txBox="true"/>
          <p:nvPr/>
        </p:nvSpPr>
        <p:spPr>
          <a:xfrm rot="0">
            <a:off x="582681" y="2845748"/>
            <a:ext cx="16676619" cy="594233"/>
          </a:xfrm>
          <a:prstGeom prst="rect">
            <a:avLst/>
          </a:prstGeom>
        </p:spPr>
        <p:txBody>
          <a:bodyPr anchor="t" rtlCol="false" tIns="0" lIns="0" bIns="0" rIns="0">
            <a:spAutoFit/>
          </a:bodyPr>
          <a:lstStyle/>
          <a:p>
            <a:pPr algn="l">
              <a:lnSpc>
                <a:spcPts val="4725"/>
              </a:lnSpc>
            </a:pPr>
            <a:r>
              <a:rPr lang="en-US" sz="3399" spc="-101">
                <a:solidFill>
                  <a:srgbClr val="FBFBFB"/>
                </a:solidFill>
                <a:latin typeface="Tomorrow"/>
                <a:ea typeface="Tomorrow"/>
                <a:cs typeface="Tomorrow"/>
                <a:sym typeface="Tomorrow"/>
              </a:rPr>
              <a:t>Đối với mô hình học sâu, việc tải mô hình sẽ được hỗ trở bởi thư </a:t>
            </a:r>
            <a:r>
              <a:rPr lang="en-US" sz="3399" spc="-101">
                <a:solidFill>
                  <a:srgbClr val="FBFBFB"/>
                </a:solidFill>
                <a:latin typeface="Tomorrow"/>
                <a:ea typeface="Tomorrow"/>
                <a:cs typeface="Tomorrow"/>
                <a:sym typeface="Tomorrow"/>
              </a:rPr>
              <a:t>viện keras.</a:t>
            </a:r>
          </a:p>
        </p:txBody>
      </p:sp>
      <p:sp>
        <p:nvSpPr>
          <p:cNvPr name="Freeform 7" id="7"/>
          <p:cNvSpPr/>
          <p:nvPr/>
        </p:nvSpPr>
        <p:spPr>
          <a:xfrm flipH="false" flipV="false" rot="0">
            <a:off x="8380057" y="3872392"/>
            <a:ext cx="8879243" cy="3181842"/>
          </a:xfrm>
          <a:custGeom>
            <a:avLst/>
            <a:gdLst/>
            <a:ahLst/>
            <a:cxnLst/>
            <a:rect r="r" b="b" t="t" l="l"/>
            <a:pathLst>
              <a:path h="3181842" w="8879243">
                <a:moveTo>
                  <a:pt x="0" y="0"/>
                </a:moveTo>
                <a:lnTo>
                  <a:pt x="8879243" y="0"/>
                </a:lnTo>
                <a:lnTo>
                  <a:pt x="8879243" y="3181842"/>
                </a:lnTo>
                <a:lnTo>
                  <a:pt x="0" y="3181842"/>
                </a:lnTo>
                <a:lnTo>
                  <a:pt x="0" y="0"/>
                </a:lnTo>
                <a:close/>
              </a:path>
            </a:pathLst>
          </a:custGeom>
          <a:blipFill>
            <a:blip r:embed="rId5"/>
            <a:stretch>
              <a:fillRect l="0" t="0" r="0" b="0"/>
            </a:stretch>
          </a:blipFill>
        </p:spPr>
      </p:sp>
      <p:sp>
        <p:nvSpPr>
          <p:cNvPr name="TextBox 8" id="8"/>
          <p:cNvSpPr txBox="true"/>
          <p:nvPr/>
        </p:nvSpPr>
        <p:spPr>
          <a:xfrm rot="0">
            <a:off x="582681" y="3796192"/>
            <a:ext cx="7496639" cy="5394833"/>
          </a:xfrm>
          <a:prstGeom prst="rect">
            <a:avLst/>
          </a:prstGeom>
        </p:spPr>
        <p:txBody>
          <a:bodyPr anchor="t" rtlCol="false" tIns="0" lIns="0" bIns="0" rIns="0">
            <a:spAutoFit/>
          </a:bodyPr>
          <a:lstStyle/>
          <a:p>
            <a:pPr algn="just">
              <a:lnSpc>
                <a:spcPts val="4725"/>
              </a:lnSpc>
            </a:pPr>
            <a:r>
              <a:rPr lang="en-US" sz="3399" spc="-101">
                <a:solidFill>
                  <a:srgbClr val="FBFBFB"/>
                </a:solidFill>
                <a:latin typeface="Tomorrow"/>
                <a:ea typeface="Tomorrow"/>
                <a:cs typeface="Tomorrow"/>
                <a:sym typeface="Tomorrow"/>
              </a:rPr>
              <a:t>Đầu vào của mô hình này cũng là một ma trận giống như mô hình học máy nhưng đầu ra </a:t>
            </a:r>
            <a:r>
              <a:rPr lang="en-US" sz="3399" spc="-101">
                <a:solidFill>
                  <a:srgbClr val="FBFBFB"/>
                </a:solidFill>
                <a:latin typeface="Tomorrow"/>
                <a:ea typeface="Tomorrow"/>
                <a:cs typeface="Tomorrow"/>
                <a:sym typeface="Tomorrow"/>
              </a:rPr>
              <a:t>trả về một mảng chứa xác suất ứng với từng lớp cảm xúc. Dựa trên mảng xác suất này, ta sẽ chọn lớp có xác suất cao nhất và gán nhãn lớp đó làm kết quả dự đoán cuối cùng.</a:t>
            </a:r>
          </a:p>
          <a:p>
            <a:pPr algn="just">
              <a:lnSpc>
                <a:spcPts val="4725"/>
              </a:lnSpc>
            </a:pPr>
          </a:p>
        </p:txBody>
      </p:sp>
      <p:sp>
        <p:nvSpPr>
          <p:cNvPr name="TextBox 9" id="9"/>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l"/>
  </p:transition>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82681" y="2845748"/>
            <a:ext cx="16676619" cy="1794383"/>
          </a:xfrm>
          <a:prstGeom prst="rect">
            <a:avLst/>
          </a:prstGeom>
        </p:spPr>
        <p:txBody>
          <a:bodyPr anchor="t" rtlCol="false" tIns="0" lIns="0" bIns="0" rIns="0">
            <a:spAutoFit/>
          </a:bodyPr>
          <a:lstStyle/>
          <a:p>
            <a:pPr algn="l">
              <a:lnSpc>
                <a:spcPts val="4725"/>
              </a:lnSpc>
            </a:pPr>
            <a:r>
              <a:rPr lang="en-US" sz="3399" spc="-101">
                <a:solidFill>
                  <a:srgbClr val="FBFBFB"/>
                </a:solidFill>
                <a:latin typeface="Tomorrow"/>
                <a:ea typeface="Tomorrow"/>
                <a:cs typeface="Tomorrow"/>
                <a:sym typeface="Tomorrow"/>
              </a:rPr>
              <a:t>Khi các đoạn âm thanh dài được chia thành các phần nhỏ, mô hình sẽ </a:t>
            </a:r>
            <a:r>
              <a:rPr lang="en-US" sz="3399" spc="-101">
                <a:solidFill>
                  <a:srgbClr val="FBFBFB"/>
                </a:solidFill>
                <a:latin typeface="Tomorrow"/>
                <a:ea typeface="Tomorrow"/>
                <a:cs typeface="Tomorrow"/>
                <a:sym typeface="Tomorrow"/>
              </a:rPr>
              <a:t>thực hiện dự đoán cho từng phần và trả về một danh sách các nhãn tương ứng. Từ danh sách này, chúng ta sẽ chọn nhãn có tần suất xuất hiện cao nhất làm kết quả cuối cùng.</a:t>
            </a:r>
          </a:p>
        </p:txBody>
      </p:sp>
      <p:sp>
        <p:nvSpPr>
          <p:cNvPr name="Freeform 6" id="6"/>
          <p:cNvSpPr/>
          <p:nvPr/>
        </p:nvSpPr>
        <p:spPr>
          <a:xfrm flipH="false" flipV="false" rot="0">
            <a:off x="582681" y="5173531"/>
            <a:ext cx="9404571" cy="2591264"/>
          </a:xfrm>
          <a:custGeom>
            <a:avLst/>
            <a:gdLst/>
            <a:ahLst/>
            <a:cxnLst/>
            <a:rect r="r" b="b" t="t" l="l"/>
            <a:pathLst>
              <a:path h="2591264" w="9404571">
                <a:moveTo>
                  <a:pt x="0" y="0"/>
                </a:moveTo>
                <a:lnTo>
                  <a:pt x="9404571" y="0"/>
                </a:lnTo>
                <a:lnTo>
                  <a:pt x="9404571" y="2591263"/>
                </a:lnTo>
                <a:lnTo>
                  <a:pt x="0" y="2591263"/>
                </a:lnTo>
                <a:lnTo>
                  <a:pt x="0" y="0"/>
                </a:lnTo>
                <a:close/>
              </a:path>
            </a:pathLst>
          </a:custGeom>
          <a:blipFill>
            <a:blip r:embed="rId5"/>
            <a:stretch>
              <a:fillRect l="-30" t="0" r="0" b="0"/>
            </a:stretch>
          </a:blipFill>
        </p:spPr>
      </p:sp>
      <p:sp>
        <p:nvSpPr>
          <p:cNvPr name="TextBox 7" id="7"/>
          <p:cNvSpPr txBox="true"/>
          <p:nvPr/>
        </p:nvSpPr>
        <p:spPr>
          <a:xfrm rot="0">
            <a:off x="582681" y="8221994"/>
            <a:ext cx="16676619" cy="594233"/>
          </a:xfrm>
          <a:prstGeom prst="rect">
            <a:avLst/>
          </a:prstGeom>
        </p:spPr>
        <p:txBody>
          <a:bodyPr anchor="t" rtlCol="false" tIns="0" lIns="0" bIns="0" rIns="0">
            <a:spAutoFit/>
          </a:bodyPr>
          <a:lstStyle/>
          <a:p>
            <a:pPr algn="l">
              <a:lnSpc>
                <a:spcPts val="4725"/>
              </a:lnSpc>
            </a:pPr>
            <a:r>
              <a:rPr lang="en-US" sz="3399" spc="-101">
                <a:solidFill>
                  <a:srgbClr val="FBFBFB"/>
                </a:solidFill>
                <a:latin typeface="Tomorrow"/>
                <a:ea typeface="Tomorrow"/>
                <a:cs typeface="Tomorrow"/>
                <a:sym typeface="Tomorrow"/>
              </a:rPr>
              <a:t>Khi có nhiều nhãn có cùng tần suất, chúng ta sẽ ưu tiên chọn nhãn </a:t>
            </a:r>
            <a:r>
              <a:rPr lang="en-US" sz="3399" spc="-101">
                <a:solidFill>
                  <a:srgbClr val="FBFBFB"/>
                </a:solidFill>
                <a:latin typeface="Tomorrow"/>
                <a:ea typeface="Tomorrow"/>
                <a:cs typeface="Tomorrow"/>
                <a:sym typeface="Tomorrow"/>
              </a:rPr>
              <a:t>xuất hiện đầu tiên.</a:t>
            </a:r>
          </a:p>
        </p:txBody>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9" id="9"/>
          <p:cNvSpPr txBox="true"/>
          <p:nvPr/>
        </p:nvSpPr>
        <p:spPr>
          <a:xfrm rot="0">
            <a:off x="582681" y="1565236"/>
            <a:ext cx="10531929" cy="1036447"/>
          </a:xfrm>
          <a:prstGeom prst="rect">
            <a:avLst/>
          </a:prstGeom>
        </p:spPr>
        <p:txBody>
          <a:bodyPr anchor="t" rtlCol="false" tIns="0" lIns="0" bIns="0" rIns="0">
            <a:spAutoFit/>
          </a:bodyPr>
          <a:lstStyle/>
          <a:p>
            <a:pPr algn="l">
              <a:lnSpc>
                <a:spcPts val="7844"/>
              </a:lnSpc>
            </a:pPr>
            <a:r>
              <a:rPr lang="en-US" b="true" sz="7400">
                <a:solidFill>
                  <a:srgbClr val="FFFFFF"/>
                </a:solidFill>
                <a:latin typeface="Tomorrow Bold"/>
                <a:ea typeface="Tomorrow Bold"/>
                <a:cs typeface="Tomorrow Bold"/>
                <a:sym typeface="Tomorrow Bold"/>
              </a:rPr>
              <a:t>PHÂN LOẠI CẢM XÚC</a:t>
            </a:r>
          </a:p>
        </p:txBody>
      </p:sp>
    </p:spTree>
  </p:cSld>
  <p:clrMapOvr>
    <a:masterClrMapping/>
  </p:clrMapOvr>
  <p:transition spd="slow">
    <p:push dir="l"/>
  </p:transition>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033480" y="4321523"/>
            <a:ext cx="10221040" cy="1084961"/>
          </a:xfrm>
          <a:prstGeom prst="rect">
            <a:avLst/>
          </a:prstGeom>
        </p:spPr>
        <p:txBody>
          <a:bodyPr anchor="t" rtlCol="false" tIns="0" lIns="0" bIns="0" rIns="0">
            <a:spAutoFit/>
          </a:bodyPr>
          <a:lstStyle/>
          <a:p>
            <a:pPr algn="ctr">
              <a:lnSpc>
                <a:spcPts val="8362"/>
              </a:lnSpc>
              <a:spcBef>
                <a:spcPct val="0"/>
              </a:spcBef>
            </a:pPr>
            <a:r>
              <a:rPr lang="en-US" b="true" sz="7400">
                <a:solidFill>
                  <a:srgbClr val="FFFFFF"/>
                </a:solidFill>
                <a:latin typeface="Tomorrow Bold"/>
                <a:ea typeface="Tomorrow Bold"/>
                <a:cs typeface="Tomorrow Bold"/>
                <a:sym typeface="Tomorrow Bold"/>
              </a:rPr>
              <a:t>TÍCH HỢP ỨNG DỤNG</a:t>
            </a:r>
          </a:p>
        </p:txBody>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AutoShape 6" id="6"/>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slow">
    <p:push dir="l"/>
  </p:transition>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033480" y="4321523"/>
            <a:ext cx="10221040" cy="1084961"/>
          </a:xfrm>
          <a:prstGeom prst="rect">
            <a:avLst/>
          </a:prstGeom>
        </p:spPr>
        <p:txBody>
          <a:bodyPr anchor="t" rtlCol="false" tIns="0" lIns="0" bIns="0" rIns="0">
            <a:spAutoFit/>
          </a:bodyPr>
          <a:lstStyle/>
          <a:p>
            <a:pPr algn="ctr">
              <a:lnSpc>
                <a:spcPts val="8362"/>
              </a:lnSpc>
              <a:spcBef>
                <a:spcPct val="0"/>
              </a:spcBef>
            </a:pPr>
            <a:r>
              <a:rPr lang="en-US" b="true" sz="7400">
                <a:solidFill>
                  <a:srgbClr val="FFFFFF"/>
                </a:solidFill>
                <a:latin typeface="Tomorrow Bold"/>
                <a:ea typeface="Tomorrow Bold"/>
                <a:cs typeface="Tomorrow Bold"/>
                <a:sym typeface="Tomorrow Bold"/>
              </a:rPr>
              <a:t>TÍCH HỢP ỨNG DỤNG</a:t>
            </a:r>
          </a:p>
        </p:txBody>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AutoShape 6" id="6"/>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835321" y="2806876"/>
            <a:ext cx="16414022" cy="2790825"/>
          </a:xfrm>
          <a:prstGeom prst="rect">
            <a:avLst/>
          </a:prstGeom>
        </p:spPr>
        <p:txBody>
          <a:bodyPr anchor="t" rtlCol="false" tIns="0" lIns="0" bIns="0" rIns="0">
            <a:spAutoFit/>
          </a:bodyPr>
          <a:lstStyle/>
          <a:p>
            <a:pPr algn="just">
              <a:lnSpc>
                <a:spcPts val="5519"/>
              </a:lnSpc>
            </a:pPr>
            <a:r>
              <a:rPr lang="en-US" sz="4599" spc="-137">
                <a:solidFill>
                  <a:srgbClr val="FFFFFF"/>
                </a:solidFill>
                <a:latin typeface="Tomorrow"/>
                <a:ea typeface="Tomorrow"/>
                <a:cs typeface="Tomorrow"/>
                <a:sym typeface="Tomorrow"/>
              </a:rPr>
              <a:t>Để xây dựng một ứng dụng đơn giản, ta sẽ sử dụng thư viện </a:t>
            </a:r>
            <a:r>
              <a:rPr lang="en-US" b="true" sz="4599" spc="-137">
                <a:solidFill>
                  <a:srgbClr val="40DA4F"/>
                </a:solidFill>
                <a:latin typeface="Tomorrow Bold"/>
                <a:ea typeface="Tomorrow Bold"/>
                <a:cs typeface="Tomorrow Bold"/>
                <a:sym typeface="Tomorrow Bold"/>
              </a:rPr>
              <a:t>Tkinter</a:t>
            </a:r>
            <a:r>
              <a:rPr lang="en-US" sz="4599" spc="-137">
                <a:solidFill>
                  <a:srgbClr val="FFFFFF"/>
                </a:solidFill>
                <a:latin typeface="Tomorrow"/>
                <a:ea typeface="Tomorrow"/>
                <a:cs typeface="Tomorrow"/>
                <a:sym typeface="Tomorrow"/>
              </a:rPr>
              <a:t> trong Python, một công cụ mạnh mẽ giúp xây dựng giao diện người dùng (GUI). Giao diện sẽ bao gồm những tính năng chính sau:</a:t>
            </a:r>
          </a:p>
        </p:txBody>
      </p:sp>
      <p:sp>
        <p:nvSpPr>
          <p:cNvPr name="TextBox 8" id="8"/>
          <p:cNvSpPr txBox="true"/>
          <p:nvPr/>
        </p:nvSpPr>
        <p:spPr>
          <a:xfrm rot="0">
            <a:off x="1028700" y="6014476"/>
            <a:ext cx="16414022" cy="685800"/>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Chọn mô hình dự đoán</a:t>
            </a:r>
          </a:p>
        </p:txBody>
      </p:sp>
      <p:sp>
        <p:nvSpPr>
          <p:cNvPr name="TextBox 9" id="9"/>
          <p:cNvSpPr txBox="true"/>
          <p:nvPr/>
        </p:nvSpPr>
        <p:spPr>
          <a:xfrm rot="0">
            <a:off x="1028700" y="6976501"/>
            <a:ext cx="16414022" cy="685800"/>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Chọn phương thức nhập liệu</a:t>
            </a:r>
          </a:p>
        </p:txBody>
      </p:sp>
      <p:sp>
        <p:nvSpPr>
          <p:cNvPr name="TextBox 10" id="10"/>
          <p:cNvSpPr txBox="true"/>
          <p:nvPr/>
        </p:nvSpPr>
        <p:spPr>
          <a:xfrm rot="0">
            <a:off x="1028700" y="7938526"/>
            <a:ext cx="16414022" cy="685800"/>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Chọn chế độ hiện thị kết quả</a:t>
            </a:r>
          </a:p>
        </p:txBody>
      </p:sp>
      <p:sp>
        <p:nvSpPr>
          <p:cNvPr name="TextBox 11" id="11"/>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AutoShape 5" id="5"/>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TextBox 6" id="6"/>
          <p:cNvSpPr txBox="true"/>
          <p:nvPr/>
        </p:nvSpPr>
        <p:spPr>
          <a:xfrm rot="0">
            <a:off x="1953946" y="3529353"/>
            <a:ext cx="14838149" cy="2038350"/>
          </a:xfrm>
          <a:prstGeom prst="rect">
            <a:avLst/>
          </a:prstGeom>
        </p:spPr>
        <p:txBody>
          <a:bodyPr anchor="t" rtlCol="false" tIns="0" lIns="0" bIns="0" rIns="0">
            <a:spAutoFit/>
          </a:bodyPr>
          <a:lstStyle/>
          <a:p>
            <a:pPr algn="just">
              <a:lnSpc>
                <a:spcPts val="5399"/>
              </a:lnSpc>
            </a:pPr>
            <a:r>
              <a:rPr lang="en-US" sz="4499" spc="-134">
                <a:solidFill>
                  <a:srgbClr val="FFFFFF"/>
                </a:solidFill>
                <a:latin typeface="Tomorrow"/>
                <a:ea typeface="Tomorrow"/>
                <a:cs typeface="Tomorrow"/>
                <a:sym typeface="Tomorrow"/>
              </a:rPr>
              <a:t>Vì chúng ta có nhiều thuật toán mô hình để sử dụng, cho nên ứng dụng của chúng ta cần có 1 ô để lựa chọn thuật toán theo ý muốn.</a:t>
            </a:r>
          </a:p>
        </p:txBody>
      </p:sp>
      <p:sp>
        <p:nvSpPr>
          <p:cNvPr name="TextBox 7" id="7"/>
          <p:cNvSpPr txBox="true"/>
          <p:nvPr/>
        </p:nvSpPr>
        <p:spPr>
          <a:xfrm rot="0">
            <a:off x="1028700" y="6014476"/>
            <a:ext cx="8115300" cy="685800"/>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Chọn mô hình dự đoán</a:t>
            </a:r>
          </a:p>
        </p:txBody>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582681" y="2904554"/>
            <a:ext cx="16676619" cy="2644902"/>
          </a:xfrm>
          <a:prstGeom prst="rect">
            <a:avLst/>
          </a:prstGeom>
        </p:spPr>
        <p:txBody>
          <a:bodyPr anchor="t" rtlCol="false" tIns="0" lIns="0" bIns="0" rIns="0">
            <a:spAutoFit/>
          </a:bodyPr>
          <a:lstStyle/>
          <a:p>
            <a:pPr algn="just" marL="734059" indent="-367030" lvl="1">
              <a:lnSpc>
                <a:spcPts val="5303"/>
              </a:lnSpc>
              <a:buFont typeface="Arial"/>
              <a:buChar char="•"/>
            </a:pPr>
            <a:r>
              <a:rPr lang="en-US" sz="3399">
                <a:solidFill>
                  <a:srgbClr val="FBFBFB"/>
                </a:solidFill>
                <a:latin typeface="Tomorrow"/>
                <a:ea typeface="Tomorrow"/>
                <a:cs typeface="Tomorrow"/>
                <a:sym typeface="Tomorrow"/>
              </a:rPr>
              <a:t>Trong bài toán phân loại cảm xúc, một trong những bước quan trọng đầu tiên là xử lý dữ liệu âm thanh. Quá trình này bao gồm việc:</a:t>
            </a:r>
          </a:p>
          <a:p>
            <a:pPr algn="just">
              <a:lnSpc>
                <a:spcPts val="5303"/>
              </a:lnSpc>
            </a:pPr>
            <a:r>
              <a:rPr lang="en-US" sz="3399">
                <a:solidFill>
                  <a:srgbClr val="ADFDFF"/>
                </a:solidFill>
                <a:latin typeface="Tomorrow"/>
                <a:ea typeface="Tomorrow"/>
                <a:cs typeface="Tomorrow"/>
                <a:sym typeface="Tomorrow"/>
              </a:rPr>
              <a:t>             Tr</a:t>
            </a:r>
            <a:r>
              <a:rPr lang="en-US" sz="3399">
                <a:solidFill>
                  <a:srgbClr val="ADFDFF"/>
                </a:solidFill>
                <a:latin typeface="Tomorrow"/>
                <a:ea typeface="Tomorrow"/>
                <a:cs typeface="Tomorrow"/>
                <a:sym typeface="Tomorrow"/>
              </a:rPr>
              <a:t>ích xuất các đặc trưng âm thanh</a:t>
            </a:r>
            <a:r>
              <a:rPr lang="en-US" sz="3399">
                <a:solidFill>
                  <a:srgbClr val="FBFBFB"/>
                </a:solidFill>
                <a:latin typeface="Tomorrow"/>
                <a:ea typeface="Tomorrow"/>
                <a:cs typeface="Tomorrow"/>
                <a:sym typeface="Tomorrow"/>
              </a:rPr>
              <a:t> và </a:t>
            </a:r>
            <a:r>
              <a:rPr lang="en-US" sz="3399">
                <a:solidFill>
                  <a:srgbClr val="ADFDFF"/>
                </a:solidFill>
                <a:latin typeface="Tomorrow"/>
                <a:ea typeface="Tomorrow"/>
                <a:cs typeface="Tomorrow"/>
                <a:sym typeface="Tomorrow"/>
              </a:rPr>
              <a:t>Gán nhãn cho mỗi tệp âm thanh</a:t>
            </a:r>
            <a:r>
              <a:rPr lang="en-US" sz="3399">
                <a:solidFill>
                  <a:srgbClr val="FBFBFB"/>
                </a:solidFill>
                <a:latin typeface="Tomorrow"/>
                <a:ea typeface="Tomorrow"/>
                <a:cs typeface="Tomorrow"/>
                <a:sym typeface="Tomorrow"/>
              </a:rPr>
              <a:t>. </a:t>
            </a:r>
          </a:p>
          <a:p>
            <a:pPr algn="just">
              <a:lnSpc>
                <a:spcPts val="5303"/>
              </a:lnSpc>
            </a:pPr>
          </a:p>
        </p:txBody>
      </p:sp>
      <p:sp>
        <p:nvSpPr>
          <p:cNvPr name="TextBox 8" id="8"/>
          <p:cNvSpPr txBox="true"/>
          <p:nvPr/>
        </p:nvSpPr>
        <p:spPr>
          <a:xfrm rot="0">
            <a:off x="835321" y="1362355"/>
            <a:ext cx="11422522"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Tiền xử lý dữ liệu</a:t>
            </a:r>
          </a:p>
        </p:txBody>
      </p:sp>
      <p:sp>
        <p:nvSpPr>
          <p:cNvPr name="Freeform 9" id="9"/>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fast">
    <p:fade/>
  </p:transition>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AutoShape 5" id="5"/>
          <p:cNvSpPr/>
          <p:nvPr/>
        </p:nvSpPr>
        <p:spPr>
          <a:xfrm>
            <a:off x="1028700" y="9248775"/>
            <a:ext cx="3190857" cy="0"/>
          </a:xfrm>
          <a:prstGeom prst="line">
            <a:avLst/>
          </a:prstGeom>
          <a:ln cap="flat" w="19050">
            <a:solidFill>
              <a:srgbClr val="ADFDFF"/>
            </a:solidFill>
            <a:prstDash val="solid"/>
            <a:headEnd type="none" len="sm" w="sm"/>
            <a:tailEnd type="none" len="sm" w="sm"/>
          </a:ln>
        </p:spPr>
      </p:sp>
      <p:grpSp>
        <p:nvGrpSpPr>
          <p:cNvPr name="Group 6" id="6"/>
          <p:cNvGrpSpPr/>
          <p:nvPr/>
        </p:nvGrpSpPr>
        <p:grpSpPr>
          <a:xfrm rot="0">
            <a:off x="4486786" y="2536408"/>
            <a:ext cx="9735942" cy="6513078"/>
            <a:chOff x="0" y="0"/>
            <a:chExt cx="12981256" cy="8684103"/>
          </a:xfrm>
        </p:grpSpPr>
        <p:sp>
          <p:nvSpPr>
            <p:cNvPr name="Freeform 7" id="7"/>
            <p:cNvSpPr/>
            <p:nvPr/>
          </p:nvSpPr>
          <p:spPr>
            <a:xfrm flipH="false" flipV="false" rot="0">
              <a:off x="0" y="0"/>
              <a:ext cx="12981256" cy="7561582"/>
            </a:xfrm>
            <a:custGeom>
              <a:avLst/>
              <a:gdLst/>
              <a:ahLst/>
              <a:cxnLst/>
              <a:rect r="r" b="b" t="t" l="l"/>
              <a:pathLst>
                <a:path h="7561582" w="12981256">
                  <a:moveTo>
                    <a:pt x="0" y="0"/>
                  </a:moveTo>
                  <a:lnTo>
                    <a:pt x="12981256" y="0"/>
                  </a:lnTo>
                  <a:lnTo>
                    <a:pt x="12981256" y="7561582"/>
                  </a:lnTo>
                  <a:lnTo>
                    <a:pt x="0" y="7561582"/>
                  </a:lnTo>
                  <a:lnTo>
                    <a:pt x="0" y="0"/>
                  </a:lnTo>
                  <a:close/>
                </a:path>
              </a:pathLst>
            </a:custGeom>
            <a:blipFill>
              <a:blip r:embed="rId5"/>
              <a:stretch>
                <a:fillRect l="0" t="0" r="0" b="0"/>
              </a:stretch>
            </a:blipFill>
          </p:spPr>
        </p:sp>
        <p:sp>
          <p:nvSpPr>
            <p:cNvPr name="TextBox 8" id="8"/>
            <p:cNvSpPr txBox="true"/>
            <p:nvPr/>
          </p:nvSpPr>
          <p:spPr>
            <a:xfrm rot="0">
              <a:off x="2609811" y="7772878"/>
              <a:ext cx="8856350" cy="911225"/>
            </a:xfrm>
            <a:prstGeom prst="rect">
              <a:avLst/>
            </a:prstGeom>
          </p:spPr>
          <p:txBody>
            <a:bodyPr anchor="t" rtlCol="false" tIns="0" lIns="0" bIns="0" rIns="0">
              <a:spAutoFit/>
            </a:bodyPr>
            <a:lstStyle/>
            <a:p>
              <a:pPr algn="just">
                <a:lnSpc>
                  <a:spcPts val="5399"/>
                </a:lnSpc>
              </a:pPr>
              <a:r>
                <a:rPr lang="en-US" sz="4499" spc="-134">
                  <a:solidFill>
                    <a:srgbClr val="FFFFFF"/>
                  </a:solidFill>
                  <a:latin typeface="Tomorrow"/>
                  <a:ea typeface="Tomorrow"/>
                  <a:cs typeface="Tomorrow"/>
                  <a:sym typeface="Tomorrow"/>
                </a:rPr>
                <a:t>Giao diện của ứng dụng</a:t>
              </a:r>
            </a:p>
          </p:txBody>
        </p:sp>
      </p:grpSp>
      <p:sp>
        <p:nvSpPr>
          <p:cNvPr name="TextBox 9" id="9"/>
          <p:cNvSpPr txBox="true"/>
          <p:nvPr/>
        </p:nvSpPr>
        <p:spPr>
          <a:xfrm rot="0">
            <a:off x="1028700" y="1225515"/>
            <a:ext cx="8115300" cy="685800"/>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Chọn mô hình dự đoán</a:t>
            </a:r>
          </a:p>
        </p:txBody>
      </p:sp>
      <p:sp>
        <p:nvSpPr>
          <p:cNvPr name="TextBox 10" id="1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AutoShape 5" id="5"/>
          <p:cNvSpPr/>
          <p:nvPr/>
        </p:nvSpPr>
        <p:spPr>
          <a:xfrm>
            <a:off x="1028700" y="9248775"/>
            <a:ext cx="3190857" cy="0"/>
          </a:xfrm>
          <a:prstGeom prst="line">
            <a:avLst/>
          </a:prstGeom>
          <a:ln cap="flat" w="19050">
            <a:solidFill>
              <a:srgbClr val="ADFDFF"/>
            </a:solidFill>
            <a:prstDash val="solid"/>
            <a:headEnd type="none" len="sm" w="sm"/>
            <a:tailEnd type="none" len="sm" w="sm"/>
          </a:ln>
        </p:spPr>
      </p:sp>
      <p:sp>
        <p:nvSpPr>
          <p:cNvPr name="Freeform 6" id="6"/>
          <p:cNvSpPr/>
          <p:nvPr/>
        </p:nvSpPr>
        <p:spPr>
          <a:xfrm flipH="false" flipV="false" rot="0">
            <a:off x="4486786" y="2536408"/>
            <a:ext cx="9735942" cy="5671186"/>
          </a:xfrm>
          <a:custGeom>
            <a:avLst/>
            <a:gdLst/>
            <a:ahLst/>
            <a:cxnLst/>
            <a:rect r="r" b="b" t="t" l="l"/>
            <a:pathLst>
              <a:path h="5671186" w="9735942">
                <a:moveTo>
                  <a:pt x="0" y="0"/>
                </a:moveTo>
                <a:lnTo>
                  <a:pt x="9735942" y="0"/>
                </a:lnTo>
                <a:lnTo>
                  <a:pt x="9735942" y="5671186"/>
                </a:lnTo>
                <a:lnTo>
                  <a:pt x="0" y="5671186"/>
                </a:lnTo>
                <a:lnTo>
                  <a:pt x="0" y="0"/>
                </a:lnTo>
                <a:close/>
              </a:path>
            </a:pathLst>
          </a:custGeom>
          <a:blipFill>
            <a:blip r:embed="rId5"/>
            <a:stretch>
              <a:fillRect l="0" t="0" r="0" b="0"/>
            </a:stretch>
          </a:blipFill>
        </p:spPr>
      </p:sp>
      <p:sp>
        <p:nvSpPr>
          <p:cNvPr name="Freeform 7" id="7"/>
          <p:cNvSpPr/>
          <p:nvPr/>
        </p:nvSpPr>
        <p:spPr>
          <a:xfrm flipH="false" flipV="false" rot="0">
            <a:off x="8341636" y="4623752"/>
            <a:ext cx="4440243" cy="2760151"/>
          </a:xfrm>
          <a:custGeom>
            <a:avLst/>
            <a:gdLst/>
            <a:ahLst/>
            <a:cxnLst/>
            <a:rect r="r" b="b" t="t" l="l"/>
            <a:pathLst>
              <a:path h="2760151" w="4440243">
                <a:moveTo>
                  <a:pt x="0" y="0"/>
                </a:moveTo>
                <a:lnTo>
                  <a:pt x="4440243" y="0"/>
                </a:lnTo>
                <a:lnTo>
                  <a:pt x="4440243" y="2760151"/>
                </a:lnTo>
                <a:lnTo>
                  <a:pt x="0" y="2760151"/>
                </a:lnTo>
                <a:lnTo>
                  <a:pt x="0" y="0"/>
                </a:lnTo>
                <a:close/>
              </a:path>
            </a:pathLst>
          </a:custGeom>
          <a:blipFill>
            <a:blip r:embed="rId6"/>
            <a:stretch>
              <a:fillRect l="-83449" t="-14283" r="-38753" b="0"/>
            </a:stretch>
          </a:blipFill>
          <a:ln w="76200" cap="rnd">
            <a:solidFill>
              <a:srgbClr val="FF2020"/>
            </a:solidFill>
            <a:prstDash val="solid"/>
            <a:round/>
          </a:ln>
        </p:spPr>
      </p:sp>
      <p:sp>
        <p:nvSpPr>
          <p:cNvPr name="AutoShape 8" id="8"/>
          <p:cNvSpPr/>
          <p:nvPr/>
        </p:nvSpPr>
        <p:spPr>
          <a:xfrm>
            <a:off x="7303575" y="4867674"/>
            <a:ext cx="1038061" cy="0"/>
          </a:xfrm>
          <a:prstGeom prst="line">
            <a:avLst/>
          </a:prstGeom>
          <a:ln cap="flat" w="133350">
            <a:solidFill>
              <a:srgbClr val="000000"/>
            </a:solidFill>
            <a:prstDash val="solid"/>
            <a:headEnd type="none" len="sm" w="sm"/>
            <a:tailEnd type="arrow" len="sm" w="med"/>
          </a:ln>
        </p:spPr>
      </p:sp>
      <p:sp>
        <p:nvSpPr>
          <p:cNvPr name="TextBox 9" id="9"/>
          <p:cNvSpPr txBox="true"/>
          <p:nvPr/>
        </p:nvSpPr>
        <p:spPr>
          <a:xfrm rot="0">
            <a:off x="13091821" y="5318028"/>
            <a:ext cx="4468929" cy="2038350"/>
          </a:xfrm>
          <a:prstGeom prst="rect">
            <a:avLst/>
          </a:prstGeom>
        </p:spPr>
        <p:txBody>
          <a:bodyPr anchor="t" rtlCol="false" tIns="0" lIns="0" bIns="0" rIns="0">
            <a:spAutoFit/>
          </a:bodyPr>
          <a:lstStyle/>
          <a:p>
            <a:pPr algn="ctr">
              <a:lnSpc>
                <a:spcPts val="5399"/>
              </a:lnSpc>
            </a:pPr>
            <a:r>
              <a:rPr lang="en-US" sz="4499" spc="-134">
                <a:solidFill>
                  <a:srgbClr val="FFFFFF"/>
                </a:solidFill>
                <a:latin typeface="Tomorrow"/>
                <a:ea typeface="Tomorrow"/>
                <a:cs typeface="Tomorrow"/>
                <a:sym typeface="Tomorrow"/>
              </a:rPr>
              <a:t>Có thể chọn mô hình từ bảng chọn</a:t>
            </a:r>
          </a:p>
        </p:txBody>
      </p:sp>
      <p:sp>
        <p:nvSpPr>
          <p:cNvPr name="TextBox 10" id="1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1" id="11"/>
          <p:cNvSpPr txBox="true"/>
          <p:nvPr/>
        </p:nvSpPr>
        <p:spPr>
          <a:xfrm rot="0">
            <a:off x="1028700" y="1225515"/>
            <a:ext cx="8115300" cy="685800"/>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Chọn mô hình dự đoán</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5" id="5"/>
          <p:cNvSpPr txBox="true"/>
          <p:nvPr/>
        </p:nvSpPr>
        <p:spPr>
          <a:xfrm rot="0">
            <a:off x="1028700" y="1225515"/>
            <a:ext cx="8960485" cy="685800"/>
          </a:xfrm>
          <a:prstGeom prst="rect">
            <a:avLst/>
          </a:prstGeom>
        </p:spPr>
        <p:txBody>
          <a:bodyPr anchor="t" rtlCol="false" tIns="0" lIns="0" bIns="0" rIns="0">
            <a:spAutoFit/>
          </a:bodyPr>
          <a:lstStyle/>
          <a:p>
            <a:pPr algn="just">
              <a:lnSpc>
                <a:spcPts val="5399"/>
              </a:lnSpc>
            </a:pPr>
            <a:r>
              <a:rPr lang="en-US" b="true" sz="4499" spc="-134">
                <a:solidFill>
                  <a:srgbClr val="FFFFFF"/>
                </a:solidFill>
                <a:latin typeface="Tomorrow Bold"/>
                <a:ea typeface="Tomorrow Bold"/>
                <a:cs typeface="Tomorrow Bold"/>
                <a:sym typeface="Tomorrow Bold"/>
              </a:rPr>
              <a:t>Chọn phương thức nhập liệu</a:t>
            </a:r>
          </a:p>
        </p:txBody>
      </p:sp>
      <p:sp>
        <p:nvSpPr>
          <p:cNvPr name="TextBox 6" id="6"/>
          <p:cNvSpPr txBox="true"/>
          <p:nvPr/>
        </p:nvSpPr>
        <p:spPr>
          <a:xfrm rot="0">
            <a:off x="1336196" y="2482314"/>
            <a:ext cx="15615608" cy="1362075"/>
          </a:xfrm>
          <a:prstGeom prst="rect">
            <a:avLst/>
          </a:prstGeom>
        </p:spPr>
        <p:txBody>
          <a:bodyPr anchor="t" rtlCol="false" tIns="0" lIns="0" bIns="0" rIns="0">
            <a:spAutoFit/>
          </a:bodyPr>
          <a:lstStyle/>
          <a:p>
            <a:pPr algn="just">
              <a:lnSpc>
                <a:spcPts val="5399"/>
              </a:lnSpc>
            </a:pPr>
            <a:r>
              <a:rPr lang="en-US" sz="4499" spc="-134">
                <a:solidFill>
                  <a:srgbClr val="FFFFFF"/>
                </a:solidFill>
                <a:latin typeface="Tomorrow"/>
                <a:ea typeface="Tomorrow"/>
                <a:cs typeface="Tomorrow"/>
                <a:sym typeface="Tomorrow"/>
              </a:rPr>
              <a:t>Để ứng dụng được hiệu quả hơn, ta sẽ cung cấp 2 chức năng:</a:t>
            </a:r>
          </a:p>
        </p:txBody>
      </p:sp>
      <p:sp>
        <p:nvSpPr>
          <p:cNvPr name="TextBox 7" id="7"/>
          <p:cNvSpPr txBox="true"/>
          <p:nvPr/>
        </p:nvSpPr>
        <p:spPr>
          <a:xfrm rot="0">
            <a:off x="1953946" y="4224889"/>
            <a:ext cx="15615608" cy="685800"/>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Ghi âm</a:t>
            </a:r>
          </a:p>
        </p:txBody>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9" id="9"/>
          <p:cNvSpPr txBox="true"/>
          <p:nvPr/>
        </p:nvSpPr>
        <p:spPr>
          <a:xfrm rot="0">
            <a:off x="1953946" y="5682214"/>
            <a:ext cx="15615608" cy="685800"/>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Tải lên tệp âm thanh</a:t>
            </a:r>
          </a:p>
        </p:txBody>
      </p:sp>
    </p:spTree>
  </p:cSld>
  <p:clrMapOvr>
    <a:masterClrMapping/>
  </p:clrMapOvr>
  <p:transition spd="med">
    <p:push dir="l"/>
  </p:transition>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5" id="5"/>
          <p:cNvSpPr/>
          <p:nvPr/>
        </p:nvSpPr>
        <p:spPr>
          <a:xfrm flipH="false" flipV="false" rot="0">
            <a:off x="3849873" y="3643301"/>
            <a:ext cx="10588254" cy="2339058"/>
          </a:xfrm>
          <a:custGeom>
            <a:avLst/>
            <a:gdLst/>
            <a:ahLst/>
            <a:cxnLst/>
            <a:rect r="r" b="b" t="t" l="l"/>
            <a:pathLst>
              <a:path h="2339058" w="10588254">
                <a:moveTo>
                  <a:pt x="0" y="0"/>
                </a:moveTo>
                <a:lnTo>
                  <a:pt x="10588254" y="0"/>
                </a:lnTo>
                <a:lnTo>
                  <a:pt x="10588254" y="2339058"/>
                </a:lnTo>
                <a:lnTo>
                  <a:pt x="0" y="2339058"/>
                </a:lnTo>
                <a:lnTo>
                  <a:pt x="0" y="0"/>
                </a:lnTo>
                <a:close/>
              </a:path>
            </a:pathLst>
          </a:custGeom>
          <a:blipFill>
            <a:blip r:embed="rId5"/>
            <a:stretch>
              <a:fillRect l="0" t="0" r="0" b="0"/>
            </a:stretch>
          </a:blipFill>
        </p:spPr>
      </p:sp>
      <p:sp>
        <p:nvSpPr>
          <p:cNvPr name="TextBox 6" id="6"/>
          <p:cNvSpPr txBox="true"/>
          <p:nvPr/>
        </p:nvSpPr>
        <p:spPr>
          <a:xfrm rot="0">
            <a:off x="1028700" y="1225515"/>
            <a:ext cx="8863893" cy="685800"/>
          </a:xfrm>
          <a:prstGeom prst="rect">
            <a:avLst/>
          </a:prstGeom>
        </p:spPr>
        <p:txBody>
          <a:bodyPr anchor="t" rtlCol="false" tIns="0" lIns="0" bIns="0" rIns="0">
            <a:spAutoFit/>
          </a:bodyPr>
          <a:lstStyle/>
          <a:p>
            <a:pPr algn="just">
              <a:lnSpc>
                <a:spcPts val="5399"/>
              </a:lnSpc>
            </a:pPr>
            <a:r>
              <a:rPr lang="en-US" b="true" sz="4499" spc="-134">
                <a:solidFill>
                  <a:srgbClr val="FFFFFF"/>
                </a:solidFill>
                <a:latin typeface="Tomorrow Bold"/>
                <a:ea typeface="Tomorrow Bold"/>
                <a:cs typeface="Tomorrow Bold"/>
                <a:sym typeface="Tomorrow Bold"/>
              </a:rPr>
              <a:t>Chọn phương thức nhập liệu</a:t>
            </a:r>
          </a:p>
        </p:txBody>
      </p:sp>
      <p:grpSp>
        <p:nvGrpSpPr>
          <p:cNvPr name="Group 7" id="7"/>
          <p:cNvGrpSpPr/>
          <p:nvPr/>
        </p:nvGrpSpPr>
        <p:grpSpPr>
          <a:xfrm rot="0">
            <a:off x="3846379" y="8091090"/>
            <a:ext cx="10933542" cy="1505347"/>
            <a:chOff x="0" y="0"/>
            <a:chExt cx="14578057" cy="2007129"/>
          </a:xfrm>
        </p:grpSpPr>
        <p:sp>
          <p:nvSpPr>
            <p:cNvPr name="TextBox 8" id="8"/>
            <p:cNvSpPr txBox="true"/>
            <p:nvPr/>
          </p:nvSpPr>
          <p:spPr>
            <a:xfrm rot="0">
              <a:off x="2339186" y="1095904"/>
              <a:ext cx="9448618" cy="911225"/>
            </a:xfrm>
            <a:prstGeom prst="rect">
              <a:avLst/>
            </a:prstGeom>
          </p:spPr>
          <p:txBody>
            <a:bodyPr anchor="t" rtlCol="false" tIns="0" lIns="0" bIns="0" rIns="0">
              <a:spAutoFit/>
            </a:bodyPr>
            <a:lstStyle/>
            <a:p>
              <a:pPr algn="just">
                <a:lnSpc>
                  <a:spcPts val="5399"/>
                </a:lnSpc>
              </a:pPr>
              <a:r>
                <a:rPr lang="en-US" sz="4499" spc="-134">
                  <a:solidFill>
                    <a:srgbClr val="FFFFFF"/>
                  </a:solidFill>
                  <a:latin typeface="Tomorrow"/>
                  <a:ea typeface="Tomorrow"/>
                  <a:cs typeface="Tomorrow"/>
                  <a:sym typeface="Tomorrow"/>
                </a:rPr>
                <a:t>Tệp âm thanh cần dự đoán</a:t>
              </a:r>
            </a:p>
          </p:txBody>
        </p:sp>
        <p:sp>
          <p:nvSpPr>
            <p:cNvPr name="AutoShape 9" id="9"/>
            <p:cNvSpPr/>
            <p:nvPr/>
          </p:nvSpPr>
          <p:spPr>
            <a:xfrm>
              <a:off x="4659" y="361512"/>
              <a:ext cx="7058836" cy="743917"/>
            </a:xfrm>
            <a:prstGeom prst="line">
              <a:avLst/>
            </a:prstGeom>
            <a:ln cap="flat" w="88900">
              <a:solidFill>
                <a:srgbClr val="FF2020"/>
              </a:solidFill>
              <a:prstDash val="solid"/>
              <a:headEnd type="none" len="sm" w="sm"/>
              <a:tailEnd type="arrow" len="sm" w="med"/>
            </a:ln>
          </p:spPr>
        </p:sp>
        <p:sp>
          <p:nvSpPr>
            <p:cNvPr name="AutoShape 10" id="10"/>
            <p:cNvSpPr/>
            <p:nvPr/>
          </p:nvSpPr>
          <p:spPr>
            <a:xfrm flipH="true">
              <a:off x="7063494" y="44012"/>
              <a:ext cx="7508340" cy="1061417"/>
            </a:xfrm>
            <a:prstGeom prst="line">
              <a:avLst/>
            </a:prstGeom>
            <a:ln cap="flat" w="88900">
              <a:solidFill>
                <a:srgbClr val="FF2020"/>
              </a:solidFill>
              <a:prstDash val="solid"/>
              <a:headEnd type="none" len="sm" w="sm"/>
              <a:tailEnd type="arrow" len="sm" w="med"/>
            </a:ln>
          </p:spPr>
        </p:sp>
      </p:grpSp>
      <p:grpSp>
        <p:nvGrpSpPr>
          <p:cNvPr name="Group 11" id="11"/>
          <p:cNvGrpSpPr/>
          <p:nvPr/>
        </p:nvGrpSpPr>
        <p:grpSpPr>
          <a:xfrm rot="0">
            <a:off x="1474588" y="5763632"/>
            <a:ext cx="4979817" cy="2455718"/>
            <a:chOff x="0" y="0"/>
            <a:chExt cx="6639757" cy="3274291"/>
          </a:xfrm>
        </p:grpSpPr>
        <p:sp>
          <p:nvSpPr>
            <p:cNvPr name="AutoShape 12" id="12"/>
            <p:cNvSpPr/>
            <p:nvPr/>
          </p:nvSpPr>
          <p:spPr>
            <a:xfrm flipH="true">
              <a:off x="3167047" y="42756"/>
              <a:ext cx="3460556" cy="983634"/>
            </a:xfrm>
            <a:prstGeom prst="line">
              <a:avLst/>
            </a:prstGeom>
            <a:ln cap="flat" w="88900">
              <a:solidFill>
                <a:srgbClr val="FF2020"/>
              </a:solidFill>
              <a:prstDash val="solid"/>
              <a:headEnd type="none" len="sm" w="sm"/>
              <a:tailEnd type="arrow" len="sm" w="med"/>
            </a:ln>
          </p:spPr>
        </p:sp>
        <p:sp>
          <p:nvSpPr>
            <p:cNvPr name="TextBox 13" id="13"/>
            <p:cNvSpPr txBox="true"/>
            <p:nvPr/>
          </p:nvSpPr>
          <p:spPr>
            <a:xfrm rot="0">
              <a:off x="0" y="1026391"/>
              <a:ext cx="6334094" cy="2247900"/>
            </a:xfrm>
            <a:prstGeom prst="rect">
              <a:avLst/>
            </a:prstGeom>
          </p:spPr>
          <p:txBody>
            <a:bodyPr anchor="t" rtlCol="false" tIns="0" lIns="0" bIns="0" rIns="0">
              <a:spAutoFit/>
            </a:bodyPr>
            <a:lstStyle/>
            <a:p>
              <a:pPr algn="ctr">
                <a:lnSpc>
                  <a:spcPts val="4466"/>
                </a:lnSpc>
              </a:pPr>
              <a:r>
                <a:rPr lang="en-US" sz="3721" spc="-111">
                  <a:solidFill>
                    <a:srgbClr val="FFFFFF"/>
                  </a:solidFill>
                  <a:latin typeface="Tomorrow"/>
                  <a:ea typeface="Tomorrow"/>
                  <a:cs typeface="Tomorrow"/>
                  <a:sym typeface="Tomorrow"/>
                </a:rPr>
                <a:t>Ghi âm trực tiếp từ microphone của thiết bị sau đó lưu lại</a:t>
              </a:r>
            </a:p>
          </p:txBody>
        </p:sp>
      </p:grpSp>
      <p:grpSp>
        <p:nvGrpSpPr>
          <p:cNvPr name="Group 14" id="14"/>
          <p:cNvGrpSpPr/>
          <p:nvPr/>
        </p:nvGrpSpPr>
        <p:grpSpPr>
          <a:xfrm rot="0">
            <a:off x="11890592" y="5764132"/>
            <a:ext cx="4744924" cy="2150418"/>
            <a:chOff x="0" y="0"/>
            <a:chExt cx="6326566" cy="2867224"/>
          </a:xfrm>
        </p:grpSpPr>
        <p:sp>
          <p:nvSpPr>
            <p:cNvPr name="AutoShape 15" id="15"/>
            <p:cNvSpPr/>
            <p:nvPr/>
          </p:nvSpPr>
          <p:spPr>
            <a:xfrm>
              <a:off x="14292" y="42090"/>
              <a:ext cx="3831926" cy="1301134"/>
            </a:xfrm>
            <a:prstGeom prst="line">
              <a:avLst/>
            </a:prstGeom>
            <a:ln cap="flat" w="88900">
              <a:solidFill>
                <a:srgbClr val="FF2020"/>
              </a:solidFill>
              <a:prstDash val="solid"/>
              <a:headEnd type="none" len="sm" w="sm"/>
              <a:tailEnd type="arrow" len="sm" w="med"/>
            </a:ln>
          </p:spPr>
        </p:sp>
        <p:sp>
          <p:nvSpPr>
            <p:cNvPr name="TextBox 16" id="16"/>
            <p:cNvSpPr txBox="true"/>
            <p:nvPr/>
          </p:nvSpPr>
          <p:spPr>
            <a:xfrm rot="0">
              <a:off x="1365870" y="1333699"/>
              <a:ext cx="4960695" cy="1533525"/>
            </a:xfrm>
            <a:prstGeom prst="rect">
              <a:avLst/>
            </a:prstGeom>
          </p:spPr>
          <p:txBody>
            <a:bodyPr anchor="t" rtlCol="false" tIns="0" lIns="0" bIns="0" rIns="0">
              <a:spAutoFit/>
            </a:bodyPr>
            <a:lstStyle/>
            <a:p>
              <a:pPr algn="just">
                <a:lnSpc>
                  <a:spcPts val="4559"/>
                </a:lnSpc>
              </a:pPr>
              <a:r>
                <a:rPr lang="en-US" sz="3799" spc="-113">
                  <a:solidFill>
                    <a:srgbClr val="FFFFFF"/>
                  </a:solidFill>
                  <a:latin typeface="Tomorrow"/>
                  <a:ea typeface="Tomorrow"/>
                  <a:cs typeface="Tomorrow"/>
                  <a:sym typeface="Tomorrow"/>
                </a:rPr>
                <a:t>Tải lên tệp âm thanh từ máy</a:t>
              </a:r>
            </a:p>
          </p:txBody>
        </p:sp>
      </p:grpSp>
      <p:sp>
        <p:nvSpPr>
          <p:cNvPr name="TextBox 17" id="1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8" id="18"/>
          <p:cNvSpPr txBox="true"/>
          <p:nvPr/>
        </p:nvSpPr>
        <p:spPr>
          <a:xfrm rot="0">
            <a:off x="1953946" y="4229100"/>
            <a:ext cx="3300050" cy="685800"/>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Ghi âm</a:t>
            </a:r>
          </a:p>
        </p:txBody>
      </p:sp>
      <p:sp>
        <p:nvSpPr>
          <p:cNvPr name="TextBox 19" id="19"/>
          <p:cNvSpPr txBox="true"/>
          <p:nvPr/>
        </p:nvSpPr>
        <p:spPr>
          <a:xfrm rot="0">
            <a:off x="1953946" y="5686425"/>
            <a:ext cx="6197828" cy="685800"/>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Tải lên tệp âm thanh</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5" id="5"/>
          <p:cNvSpPr txBox="true"/>
          <p:nvPr/>
        </p:nvSpPr>
        <p:spPr>
          <a:xfrm rot="0">
            <a:off x="1028700" y="1225515"/>
            <a:ext cx="8115300" cy="685800"/>
          </a:xfrm>
          <a:prstGeom prst="rect">
            <a:avLst/>
          </a:prstGeom>
        </p:spPr>
        <p:txBody>
          <a:bodyPr anchor="t" rtlCol="false" tIns="0" lIns="0" bIns="0" rIns="0">
            <a:spAutoFit/>
          </a:bodyPr>
          <a:lstStyle/>
          <a:p>
            <a:pPr algn="just">
              <a:lnSpc>
                <a:spcPts val="5399"/>
              </a:lnSpc>
            </a:pPr>
            <a:r>
              <a:rPr lang="en-US" b="true" sz="4499" spc="-134">
                <a:solidFill>
                  <a:srgbClr val="FFFFFF"/>
                </a:solidFill>
                <a:latin typeface="Tomorrow Bold"/>
                <a:ea typeface="Tomorrow Bold"/>
                <a:cs typeface="Tomorrow Bold"/>
                <a:sym typeface="Tomorrow Bold"/>
              </a:rPr>
              <a:t>Chọn chế độ hiển thị kết quả</a:t>
            </a:r>
          </a:p>
        </p:txBody>
      </p:sp>
      <p:sp>
        <p:nvSpPr>
          <p:cNvPr name="TextBox 6" id="6"/>
          <p:cNvSpPr txBox="true"/>
          <p:nvPr/>
        </p:nvSpPr>
        <p:spPr>
          <a:xfrm rot="0">
            <a:off x="1481112" y="2637966"/>
            <a:ext cx="15778188" cy="1362075"/>
          </a:xfrm>
          <a:prstGeom prst="rect">
            <a:avLst/>
          </a:prstGeom>
        </p:spPr>
        <p:txBody>
          <a:bodyPr anchor="t" rtlCol="false" tIns="0" lIns="0" bIns="0" rIns="0">
            <a:spAutoFit/>
          </a:bodyPr>
          <a:lstStyle/>
          <a:p>
            <a:pPr algn="just">
              <a:lnSpc>
                <a:spcPts val="5399"/>
              </a:lnSpc>
            </a:pPr>
            <a:r>
              <a:rPr lang="en-US" sz="4499" spc="-134">
                <a:solidFill>
                  <a:srgbClr val="FFFFFF"/>
                </a:solidFill>
                <a:latin typeface="Tomorrow"/>
                <a:ea typeface="Tomorrow"/>
                <a:cs typeface="Tomorrow"/>
                <a:sym typeface="Tomorrow"/>
              </a:rPr>
              <a:t>Cũng để người dùng có thể sử dụng ứng dụng 1 cách linh hoạt hơn, ta sẽ thêm 2 chức năng:</a:t>
            </a:r>
          </a:p>
        </p:txBody>
      </p:sp>
      <p:sp>
        <p:nvSpPr>
          <p:cNvPr name="TextBox 7" id="7"/>
          <p:cNvSpPr txBox="true"/>
          <p:nvPr/>
        </p:nvSpPr>
        <p:spPr>
          <a:xfrm rot="0">
            <a:off x="1481112" y="4600116"/>
            <a:ext cx="15778188" cy="1362075"/>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Hiển thị quá trình dự đoán trên từng phần nhỏ của tệp âm thanh</a:t>
            </a:r>
          </a:p>
        </p:txBody>
      </p:sp>
      <p:sp>
        <p:nvSpPr>
          <p:cNvPr name="TextBox 8" id="8"/>
          <p:cNvSpPr txBox="true"/>
          <p:nvPr/>
        </p:nvSpPr>
        <p:spPr>
          <a:xfrm rot="0">
            <a:off x="1481112" y="6333666"/>
            <a:ext cx="15778188" cy="1362075"/>
          </a:xfrm>
          <a:prstGeom prst="rect">
            <a:avLst/>
          </a:prstGeom>
        </p:spPr>
        <p:txBody>
          <a:bodyPr anchor="t" rtlCol="false" tIns="0" lIns="0" bIns="0" rIns="0">
            <a:spAutoFit/>
          </a:bodyPr>
          <a:lstStyle/>
          <a:p>
            <a:pPr algn="just" marL="971544" indent="-485772" lvl="1">
              <a:lnSpc>
                <a:spcPts val="5399"/>
              </a:lnSpc>
              <a:buFont typeface="Arial"/>
              <a:buChar char="•"/>
            </a:pPr>
            <a:r>
              <a:rPr lang="en-US" sz="4499" spc="-134">
                <a:solidFill>
                  <a:srgbClr val="FFFFFF"/>
                </a:solidFill>
                <a:latin typeface="Tomorrow"/>
                <a:ea typeface="Tomorrow"/>
                <a:cs typeface="Tomorrow"/>
                <a:sym typeface="Tomorrow"/>
              </a:rPr>
              <a:t>Chỉ hiển thị kết quả dự đoán tổng quát trên cả tệp âm thanh</a:t>
            </a:r>
          </a:p>
        </p:txBody>
      </p:sp>
      <p:sp>
        <p:nvSpPr>
          <p:cNvPr name="TextBox 9" id="9"/>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transition spd="med">
    <p:push dir="l"/>
  </p:transition>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5" id="5"/>
          <p:cNvSpPr/>
          <p:nvPr/>
        </p:nvSpPr>
        <p:spPr>
          <a:xfrm flipH="false" flipV="false" rot="0">
            <a:off x="835321" y="3308900"/>
            <a:ext cx="9112160" cy="5214681"/>
          </a:xfrm>
          <a:custGeom>
            <a:avLst/>
            <a:gdLst/>
            <a:ahLst/>
            <a:cxnLst/>
            <a:rect r="r" b="b" t="t" l="l"/>
            <a:pathLst>
              <a:path h="5214681" w="9112160">
                <a:moveTo>
                  <a:pt x="0" y="0"/>
                </a:moveTo>
                <a:lnTo>
                  <a:pt x="9112160" y="0"/>
                </a:lnTo>
                <a:lnTo>
                  <a:pt x="9112160" y="5214682"/>
                </a:lnTo>
                <a:lnTo>
                  <a:pt x="0" y="5214682"/>
                </a:lnTo>
                <a:lnTo>
                  <a:pt x="0" y="0"/>
                </a:lnTo>
                <a:close/>
              </a:path>
            </a:pathLst>
          </a:custGeom>
          <a:blipFill>
            <a:blip r:embed="rId5"/>
            <a:stretch>
              <a:fillRect l="0" t="0" r="0" b="0"/>
            </a:stretch>
          </a:blipFill>
        </p:spPr>
      </p:sp>
      <p:sp>
        <p:nvSpPr>
          <p:cNvPr name="TextBox 6" id="6"/>
          <p:cNvSpPr txBox="true"/>
          <p:nvPr/>
        </p:nvSpPr>
        <p:spPr>
          <a:xfrm rot="0">
            <a:off x="1028700" y="1225515"/>
            <a:ext cx="8115300" cy="685800"/>
          </a:xfrm>
          <a:prstGeom prst="rect">
            <a:avLst/>
          </a:prstGeom>
        </p:spPr>
        <p:txBody>
          <a:bodyPr anchor="t" rtlCol="false" tIns="0" lIns="0" bIns="0" rIns="0">
            <a:spAutoFit/>
          </a:bodyPr>
          <a:lstStyle/>
          <a:p>
            <a:pPr algn="just">
              <a:lnSpc>
                <a:spcPts val="5399"/>
              </a:lnSpc>
            </a:pPr>
            <a:r>
              <a:rPr lang="en-US" b="true" sz="4499" spc="-134">
                <a:solidFill>
                  <a:srgbClr val="FFFFFF"/>
                </a:solidFill>
                <a:latin typeface="Tomorrow Bold"/>
                <a:ea typeface="Tomorrow Bold"/>
                <a:cs typeface="Tomorrow Bold"/>
                <a:sym typeface="Tomorrow Bold"/>
              </a:rPr>
              <a:t>Chọn chế độ hiển thị kết quả</a:t>
            </a:r>
          </a:p>
        </p:txBody>
      </p:sp>
      <p:grpSp>
        <p:nvGrpSpPr>
          <p:cNvPr name="Group 7" id="7"/>
          <p:cNvGrpSpPr/>
          <p:nvPr/>
        </p:nvGrpSpPr>
        <p:grpSpPr>
          <a:xfrm rot="0">
            <a:off x="4460849" y="2607881"/>
            <a:ext cx="15299591" cy="1346024"/>
            <a:chOff x="0" y="0"/>
            <a:chExt cx="20399455" cy="1794698"/>
          </a:xfrm>
        </p:grpSpPr>
        <p:sp>
          <p:nvSpPr>
            <p:cNvPr name="AutoShape 8" id="8"/>
            <p:cNvSpPr/>
            <p:nvPr/>
          </p:nvSpPr>
          <p:spPr>
            <a:xfrm flipH="true">
              <a:off x="11569" y="450850"/>
              <a:ext cx="9567486" cy="1255704"/>
            </a:xfrm>
            <a:prstGeom prst="line">
              <a:avLst/>
            </a:prstGeom>
            <a:ln cap="flat" w="177800">
              <a:solidFill>
                <a:srgbClr val="FF2020"/>
              </a:solidFill>
              <a:prstDash val="solid"/>
              <a:headEnd type="none" len="sm" w="sm"/>
              <a:tailEnd type="arrow" len="sm" w="med"/>
            </a:ln>
          </p:spPr>
        </p:sp>
        <p:sp>
          <p:nvSpPr>
            <p:cNvPr name="TextBox 9" id="9"/>
            <p:cNvSpPr txBox="true"/>
            <p:nvPr/>
          </p:nvSpPr>
          <p:spPr>
            <a:xfrm rot="0">
              <a:off x="9579055" y="-9525"/>
              <a:ext cx="10820400" cy="911225"/>
            </a:xfrm>
            <a:prstGeom prst="rect">
              <a:avLst/>
            </a:prstGeom>
          </p:spPr>
          <p:txBody>
            <a:bodyPr anchor="t" rtlCol="false" tIns="0" lIns="0" bIns="0" rIns="0">
              <a:spAutoFit/>
            </a:bodyPr>
            <a:lstStyle/>
            <a:p>
              <a:pPr algn="just">
                <a:lnSpc>
                  <a:spcPts val="5399"/>
                </a:lnSpc>
              </a:pPr>
              <a:r>
                <a:rPr lang="en-US" sz="4499" spc="-134">
                  <a:solidFill>
                    <a:srgbClr val="FFFFFF"/>
                  </a:solidFill>
                  <a:latin typeface="Tomorrow"/>
                  <a:ea typeface="Tomorrow"/>
                  <a:cs typeface="Tomorrow"/>
                  <a:sym typeface="Tomorrow"/>
                </a:rPr>
                <a:t>Không tick vào</a:t>
              </a:r>
            </a:p>
          </p:txBody>
        </p:sp>
      </p:grpSp>
      <p:sp>
        <p:nvSpPr>
          <p:cNvPr name="TextBox 10" id="1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5" id="5"/>
          <p:cNvSpPr/>
          <p:nvPr/>
        </p:nvSpPr>
        <p:spPr>
          <a:xfrm flipH="false" flipV="false" rot="0">
            <a:off x="835321" y="3308900"/>
            <a:ext cx="9112160" cy="5214681"/>
          </a:xfrm>
          <a:custGeom>
            <a:avLst/>
            <a:gdLst/>
            <a:ahLst/>
            <a:cxnLst/>
            <a:rect r="r" b="b" t="t" l="l"/>
            <a:pathLst>
              <a:path h="5214681" w="9112160">
                <a:moveTo>
                  <a:pt x="0" y="0"/>
                </a:moveTo>
                <a:lnTo>
                  <a:pt x="9112160" y="0"/>
                </a:lnTo>
                <a:lnTo>
                  <a:pt x="9112160" y="5214682"/>
                </a:lnTo>
                <a:lnTo>
                  <a:pt x="0" y="5214682"/>
                </a:lnTo>
                <a:lnTo>
                  <a:pt x="0" y="0"/>
                </a:lnTo>
                <a:close/>
              </a:path>
            </a:pathLst>
          </a:custGeom>
          <a:blipFill>
            <a:blip r:embed="rId5"/>
            <a:stretch>
              <a:fillRect l="0" t="0" r="0" b="0"/>
            </a:stretch>
          </a:blipFill>
        </p:spPr>
      </p:sp>
      <p:sp>
        <p:nvSpPr>
          <p:cNvPr name="Freeform 6" id="6"/>
          <p:cNvSpPr/>
          <p:nvPr/>
        </p:nvSpPr>
        <p:spPr>
          <a:xfrm flipH="false" flipV="false" rot="0">
            <a:off x="835321" y="3308900"/>
            <a:ext cx="9112160" cy="5214681"/>
          </a:xfrm>
          <a:custGeom>
            <a:avLst/>
            <a:gdLst/>
            <a:ahLst/>
            <a:cxnLst/>
            <a:rect r="r" b="b" t="t" l="l"/>
            <a:pathLst>
              <a:path h="5214681" w="9112160">
                <a:moveTo>
                  <a:pt x="0" y="0"/>
                </a:moveTo>
                <a:lnTo>
                  <a:pt x="9112160" y="0"/>
                </a:lnTo>
                <a:lnTo>
                  <a:pt x="9112160" y="5214682"/>
                </a:lnTo>
                <a:lnTo>
                  <a:pt x="0" y="5214682"/>
                </a:lnTo>
                <a:lnTo>
                  <a:pt x="0" y="0"/>
                </a:lnTo>
                <a:close/>
              </a:path>
            </a:pathLst>
          </a:custGeom>
          <a:blipFill>
            <a:blip r:embed="rId6"/>
            <a:stretch>
              <a:fillRect l="0" t="0" r="0" b="0"/>
            </a:stretch>
          </a:blipFill>
        </p:spPr>
      </p:sp>
      <p:sp>
        <p:nvSpPr>
          <p:cNvPr name="TextBox 7" id="7"/>
          <p:cNvSpPr txBox="true"/>
          <p:nvPr/>
        </p:nvSpPr>
        <p:spPr>
          <a:xfrm rot="0">
            <a:off x="1028700" y="1225515"/>
            <a:ext cx="8115300" cy="685800"/>
          </a:xfrm>
          <a:prstGeom prst="rect">
            <a:avLst/>
          </a:prstGeom>
        </p:spPr>
        <p:txBody>
          <a:bodyPr anchor="t" rtlCol="false" tIns="0" lIns="0" bIns="0" rIns="0">
            <a:spAutoFit/>
          </a:bodyPr>
          <a:lstStyle/>
          <a:p>
            <a:pPr algn="just">
              <a:lnSpc>
                <a:spcPts val="5399"/>
              </a:lnSpc>
            </a:pPr>
            <a:r>
              <a:rPr lang="en-US" b="true" sz="4499" spc="-134">
                <a:solidFill>
                  <a:srgbClr val="FFFFFF"/>
                </a:solidFill>
                <a:latin typeface="Tomorrow Bold"/>
                <a:ea typeface="Tomorrow Bold"/>
                <a:cs typeface="Tomorrow Bold"/>
                <a:sym typeface="Tomorrow Bold"/>
              </a:rPr>
              <a:t>Chọn chế độ hiển thị kết quả</a:t>
            </a:r>
          </a:p>
        </p:txBody>
      </p:sp>
      <p:grpSp>
        <p:nvGrpSpPr>
          <p:cNvPr name="Group 8" id="8"/>
          <p:cNvGrpSpPr/>
          <p:nvPr/>
        </p:nvGrpSpPr>
        <p:grpSpPr>
          <a:xfrm rot="0">
            <a:off x="6037323" y="3308900"/>
            <a:ext cx="10752894" cy="3261109"/>
            <a:chOff x="0" y="0"/>
            <a:chExt cx="14337192" cy="4348145"/>
          </a:xfrm>
        </p:grpSpPr>
        <p:sp>
          <p:nvSpPr>
            <p:cNvPr name="AutoShape 9" id="9"/>
            <p:cNvSpPr/>
            <p:nvPr/>
          </p:nvSpPr>
          <p:spPr>
            <a:xfrm flipH="true">
              <a:off x="23009" y="2446133"/>
              <a:ext cx="6777932" cy="1816141"/>
            </a:xfrm>
            <a:prstGeom prst="line">
              <a:avLst/>
            </a:prstGeom>
            <a:ln cap="flat" w="177800">
              <a:solidFill>
                <a:srgbClr val="FF2020"/>
              </a:solidFill>
              <a:prstDash val="solid"/>
              <a:headEnd type="none" len="sm" w="sm"/>
              <a:tailEnd type="arrow" len="sm" w="med"/>
            </a:ln>
          </p:spPr>
        </p:sp>
        <p:sp>
          <p:nvSpPr>
            <p:cNvPr name="TextBox 10" id="10"/>
            <p:cNvSpPr txBox="true"/>
            <p:nvPr/>
          </p:nvSpPr>
          <p:spPr>
            <a:xfrm rot="0">
              <a:off x="5674027" y="-9525"/>
              <a:ext cx="8663165" cy="2714625"/>
            </a:xfrm>
            <a:prstGeom prst="rect">
              <a:avLst/>
            </a:prstGeom>
          </p:spPr>
          <p:txBody>
            <a:bodyPr anchor="t" rtlCol="false" tIns="0" lIns="0" bIns="0" rIns="0">
              <a:spAutoFit/>
            </a:bodyPr>
            <a:lstStyle/>
            <a:p>
              <a:pPr algn="ctr">
                <a:lnSpc>
                  <a:spcPts val="5399"/>
                </a:lnSpc>
              </a:pPr>
              <a:r>
                <a:rPr lang="en-US" sz="4499" spc="-134">
                  <a:solidFill>
                    <a:srgbClr val="FFFFFF"/>
                  </a:solidFill>
                  <a:latin typeface="Tomorrow"/>
                  <a:ea typeface="Tomorrow"/>
                  <a:cs typeface="Tomorrow"/>
                  <a:sym typeface="Tomorrow"/>
                </a:rPr>
                <a:t>Dự đoán kèm thanh chạy được đồng bộ với âm thanh phát ra</a:t>
              </a:r>
            </a:p>
          </p:txBody>
        </p:sp>
      </p:grpSp>
      <p:sp>
        <p:nvSpPr>
          <p:cNvPr name="TextBox 11" id="11"/>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5" id="5"/>
          <p:cNvSpPr/>
          <p:nvPr/>
        </p:nvSpPr>
        <p:spPr>
          <a:xfrm flipH="false" flipV="false" rot="0">
            <a:off x="835321" y="3308900"/>
            <a:ext cx="9112160" cy="5214681"/>
          </a:xfrm>
          <a:custGeom>
            <a:avLst/>
            <a:gdLst/>
            <a:ahLst/>
            <a:cxnLst/>
            <a:rect r="r" b="b" t="t" l="l"/>
            <a:pathLst>
              <a:path h="5214681" w="9112160">
                <a:moveTo>
                  <a:pt x="0" y="0"/>
                </a:moveTo>
                <a:lnTo>
                  <a:pt x="9112160" y="0"/>
                </a:lnTo>
                <a:lnTo>
                  <a:pt x="9112160" y="5214682"/>
                </a:lnTo>
                <a:lnTo>
                  <a:pt x="0" y="5214682"/>
                </a:lnTo>
                <a:lnTo>
                  <a:pt x="0" y="0"/>
                </a:lnTo>
                <a:close/>
              </a:path>
            </a:pathLst>
          </a:custGeom>
          <a:blipFill>
            <a:blip r:embed="rId5"/>
            <a:stretch>
              <a:fillRect l="0" t="0" r="0" b="0"/>
            </a:stretch>
          </a:blipFill>
        </p:spPr>
      </p:sp>
      <p:sp>
        <p:nvSpPr>
          <p:cNvPr name="Freeform 6" id="6"/>
          <p:cNvSpPr/>
          <p:nvPr/>
        </p:nvSpPr>
        <p:spPr>
          <a:xfrm flipH="false" flipV="false" rot="0">
            <a:off x="835321" y="3308900"/>
            <a:ext cx="9112160" cy="5214681"/>
          </a:xfrm>
          <a:custGeom>
            <a:avLst/>
            <a:gdLst/>
            <a:ahLst/>
            <a:cxnLst/>
            <a:rect r="r" b="b" t="t" l="l"/>
            <a:pathLst>
              <a:path h="5214681" w="9112160">
                <a:moveTo>
                  <a:pt x="0" y="0"/>
                </a:moveTo>
                <a:lnTo>
                  <a:pt x="9112160" y="0"/>
                </a:lnTo>
                <a:lnTo>
                  <a:pt x="9112160" y="5214682"/>
                </a:lnTo>
                <a:lnTo>
                  <a:pt x="0" y="5214682"/>
                </a:lnTo>
                <a:lnTo>
                  <a:pt x="0" y="0"/>
                </a:lnTo>
                <a:close/>
              </a:path>
            </a:pathLst>
          </a:custGeom>
          <a:blipFill>
            <a:blip r:embed="rId6"/>
            <a:stretch>
              <a:fillRect l="0" t="0" r="0" b="0"/>
            </a:stretch>
          </a:blipFill>
        </p:spPr>
      </p:sp>
      <p:grpSp>
        <p:nvGrpSpPr>
          <p:cNvPr name="Group 7" id="7"/>
          <p:cNvGrpSpPr/>
          <p:nvPr/>
        </p:nvGrpSpPr>
        <p:grpSpPr>
          <a:xfrm rot="0">
            <a:off x="4460849" y="2607881"/>
            <a:ext cx="15299591" cy="1346024"/>
            <a:chOff x="0" y="0"/>
            <a:chExt cx="20399455" cy="1794698"/>
          </a:xfrm>
        </p:grpSpPr>
        <p:sp>
          <p:nvSpPr>
            <p:cNvPr name="AutoShape 8" id="8"/>
            <p:cNvSpPr/>
            <p:nvPr/>
          </p:nvSpPr>
          <p:spPr>
            <a:xfrm flipH="true">
              <a:off x="11569" y="450850"/>
              <a:ext cx="9567486" cy="1255704"/>
            </a:xfrm>
            <a:prstGeom prst="line">
              <a:avLst/>
            </a:prstGeom>
            <a:ln cap="flat" w="177800">
              <a:solidFill>
                <a:srgbClr val="FF2020"/>
              </a:solidFill>
              <a:prstDash val="solid"/>
              <a:headEnd type="none" len="sm" w="sm"/>
              <a:tailEnd type="arrow" len="sm" w="med"/>
            </a:ln>
          </p:spPr>
        </p:sp>
        <p:sp>
          <p:nvSpPr>
            <p:cNvPr name="TextBox 9" id="9"/>
            <p:cNvSpPr txBox="true"/>
            <p:nvPr/>
          </p:nvSpPr>
          <p:spPr>
            <a:xfrm rot="0">
              <a:off x="9579055" y="-9525"/>
              <a:ext cx="10820400" cy="911225"/>
            </a:xfrm>
            <a:prstGeom prst="rect">
              <a:avLst/>
            </a:prstGeom>
          </p:spPr>
          <p:txBody>
            <a:bodyPr anchor="t" rtlCol="false" tIns="0" lIns="0" bIns="0" rIns="0">
              <a:spAutoFit/>
            </a:bodyPr>
            <a:lstStyle/>
            <a:p>
              <a:pPr algn="just">
                <a:lnSpc>
                  <a:spcPts val="5399"/>
                </a:lnSpc>
              </a:pPr>
              <a:r>
                <a:rPr lang="en-US" sz="4499" spc="-134">
                  <a:solidFill>
                    <a:srgbClr val="FFFFFF"/>
                  </a:solidFill>
                  <a:latin typeface="Tomorrow"/>
                  <a:ea typeface="Tomorrow"/>
                  <a:cs typeface="Tomorrow"/>
                  <a:sym typeface="Tomorrow"/>
                </a:rPr>
                <a:t>Tick vào</a:t>
              </a:r>
            </a:p>
          </p:txBody>
        </p:sp>
      </p:grpSp>
      <p:sp>
        <p:nvSpPr>
          <p:cNvPr name="TextBox 10" id="10"/>
          <p:cNvSpPr txBox="true"/>
          <p:nvPr/>
        </p:nvSpPr>
        <p:spPr>
          <a:xfrm rot="0">
            <a:off x="1028700" y="1225515"/>
            <a:ext cx="8115300" cy="685800"/>
          </a:xfrm>
          <a:prstGeom prst="rect">
            <a:avLst/>
          </a:prstGeom>
        </p:spPr>
        <p:txBody>
          <a:bodyPr anchor="t" rtlCol="false" tIns="0" lIns="0" bIns="0" rIns="0">
            <a:spAutoFit/>
          </a:bodyPr>
          <a:lstStyle/>
          <a:p>
            <a:pPr algn="just">
              <a:lnSpc>
                <a:spcPts val="5399"/>
              </a:lnSpc>
            </a:pPr>
            <a:r>
              <a:rPr lang="en-US" b="true" sz="4499" spc="-134">
                <a:solidFill>
                  <a:srgbClr val="FFFFFF"/>
                </a:solidFill>
                <a:latin typeface="Tomorrow Bold"/>
                <a:ea typeface="Tomorrow Bold"/>
                <a:cs typeface="Tomorrow Bold"/>
                <a:sym typeface="Tomorrow Bold"/>
              </a:rPr>
              <a:t>Chọn chế độ hiển thị kết quả</a:t>
            </a:r>
          </a:p>
        </p:txBody>
      </p:sp>
      <p:sp>
        <p:nvSpPr>
          <p:cNvPr name="TextBox 11" id="11"/>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5" id="5"/>
          <p:cNvSpPr/>
          <p:nvPr/>
        </p:nvSpPr>
        <p:spPr>
          <a:xfrm flipH="false" flipV="false" rot="0">
            <a:off x="835321" y="3308900"/>
            <a:ext cx="9112160" cy="5214681"/>
          </a:xfrm>
          <a:custGeom>
            <a:avLst/>
            <a:gdLst/>
            <a:ahLst/>
            <a:cxnLst/>
            <a:rect r="r" b="b" t="t" l="l"/>
            <a:pathLst>
              <a:path h="5214681" w="9112160">
                <a:moveTo>
                  <a:pt x="0" y="0"/>
                </a:moveTo>
                <a:lnTo>
                  <a:pt x="9112160" y="0"/>
                </a:lnTo>
                <a:lnTo>
                  <a:pt x="9112160" y="5214682"/>
                </a:lnTo>
                <a:lnTo>
                  <a:pt x="0" y="5214682"/>
                </a:lnTo>
                <a:lnTo>
                  <a:pt x="0" y="0"/>
                </a:lnTo>
                <a:close/>
              </a:path>
            </a:pathLst>
          </a:custGeom>
          <a:blipFill>
            <a:blip r:embed="rId5"/>
            <a:stretch>
              <a:fillRect l="0" t="0" r="0" b="0"/>
            </a:stretch>
          </a:blipFill>
        </p:spPr>
      </p:sp>
      <p:sp>
        <p:nvSpPr>
          <p:cNvPr name="Freeform 6" id="6"/>
          <p:cNvSpPr/>
          <p:nvPr/>
        </p:nvSpPr>
        <p:spPr>
          <a:xfrm flipH="false" flipV="false" rot="0">
            <a:off x="835321" y="3308900"/>
            <a:ext cx="9112160" cy="5214681"/>
          </a:xfrm>
          <a:custGeom>
            <a:avLst/>
            <a:gdLst/>
            <a:ahLst/>
            <a:cxnLst/>
            <a:rect r="r" b="b" t="t" l="l"/>
            <a:pathLst>
              <a:path h="5214681" w="9112160">
                <a:moveTo>
                  <a:pt x="0" y="0"/>
                </a:moveTo>
                <a:lnTo>
                  <a:pt x="9112160" y="0"/>
                </a:lnTo>
                <a:lnTo>
                  <a:pt x="9112160" y="5214682"/>
                </a:lnTo>
                <a:lnTo>
                  <a:pt x="0" y="5214682"/>
                </a:lnTo>
                <a:lnTo>
                  <a:pt x="0" y="0"/>
                </a:lnTo>
                <a:close/>
              </a:path>
            </a:pathLst>
          </a:custGeom>
          <a:blipFill>
            <a:blip r:embed="rId6"/>
            <a:stretch>
              <a:fillRect l="0" t="0" r="0" b="0"/>
            </a:stretch>
          </a:blipFill>
        </p:spPr>
      </p:sp>
      <p:sp>
        <p:nvSpPr>
          <p:cNvPr name="TextBox 7" id="7"/>
          <p:cNvSpPr txBox="true"/>
          <p:nvPr/>
        </p:nvSpPr>
        <p:spPr>
          <a:xfrm rot="0">
            <a:off x="1028700" y="1225515"/>
            <a:ext cx="8115300" cy="685800"/>
          </a:xfrm>
          <a:prstGeom prst="rect">
            <a:avLst/>
          </a:prstGeom>
        </p:spPr>
        <p:txBody>
          <a:bodyPr anchor="t" rtlCol="false" tIns="0" lIns="0" bIns="0" rIns="0">
            <a:spAutoFit/>
          </a:bodyPr>
          <a:lstStyle/>
          <a:p>
            <a:pPr algn="just">
              <a:lnSpc>
                <a:spcPts val="5399"/>
              </a:lnSpc>
            </a:pPr>
            <a:r>
              <a:rPr lang="en-US" b="true" sz="4499" spc="-134">
                <a:solidFill>
                  <a:srgbClr val="FFFFFF"/>
                </a:solidFill>
                <a:latin typeface="Tomorrow Bold"/>
                <a:ea typeface="Tomorrow Bold"/>
                <a:cs typeface="Tomorrow Bold"/>
                <a:sym typeface="Tomorrow Bold"/>
              </a:rPr>
              <a:t>Chọn chế độ hiển thị kết quả</a:t>
            </a:r>
          </a:p>
        </p:txBody>
      </p:sp>
      <p:grpSp>
        <p:nvGrpSpPr>
          <p:cNvPr name="Group 8" id="8"/>
          <p:cNvGrpSpPr/>
          <p:nvPr/>
        </p:nvGrpSpPr>
        <p:grpSpPr>
          <a:xfrm rot="0">
            <a:off x="6037323" y="3308900"/>
            <a:ext cx="11018524" cy="2384647"/>
            <a:chOff x="0" y="0"/>
            <a:chExt cx="14691365" cy="3179530"/>
          </a:xfrm>
        </p:grpSpPr>
        <p:sp>
          <p:nvSpPr>
            <p:cNvPr name="AutoShape 9" id="9"/>
            <p:cNvSpPr/>
            <p:nvPr/>
          </p:nvSpPr>
          <p:spPr>
            <a:xfrm flipH="true">
              <a:off x="23009" y="1277518"/>
              <a:ext cx="6777932" cy="1816141"/>
            </a:xfrm>
            <a:prstGeom prst="line">
              <a:avLst/>
            </a:prstGeom>
            <a:ln cap="flat" w="177800">
              <a:solidFill>
                <a:srgbClr val="FF2020"/>
              </a:solidFill>
              <a:prstDash val="solid"/>
              <a:headEnd type="none" len="sm" w="sm"/>
              <a:tailEnd type="arrow" len="sm" w="med"/>
            </a:ln>
          </p:spPr>
        </p:sp>
        <p:sp>
          <p:nvSpPr>
            <p:cNvPr name="TextBox 10" id="10"/>
            <p:cNvSpPr txBox="true"/>
            <p:nvPr/>
          </p:nvSpPr>
          <p:spPr>
            <a:xfrm rot="0">
              <a:off x="6028200" y="-9525"/>
              <a:ext cx="8663165" cy="1812925"/>
            </a:xfrm>
            <a:prstGeom prst="rect">
              <a:avLst/>
            </a:prstGeom>
          </p:spPr>
          <p:txBody>
            <a:bodyPr anchor="t" rtlCol="false" tIns="0" lIns="0" bIns="0" rIns="0">
              <a:spAutoFit/>
            </a:bodyPr>
            <a:lstStyle/>
            <a:p>
              <a:pPr algn="ctr">
                <a:lnSpc>
                  <a:spcPts val="5399"/>
                </a:lnSpc>
              </a:pPr>
              <a:r>
                <a:rPr lang="en-US" sz="4499" spc="-134">
                  <a:solidFill>
                    <a:srgbClr val="FFFFFF"/>
                  </a:solidFill>
                  <a:latin typeface="Tomorrow"/>
                  <a:ea typeface="Tomorrow"/>
                  <a:cs typeface="Tomorrow"/>
                  <a:sym typeface="Tomorrow"/>
                </a:rPr>
                <a:t>Kết quả sẽ được hiển thị ngay</a:t>
              </a:r>
            </a:p>
          </p:txBody>
        </p:sp>
      </p:grpSp>
      <p:sp>
        <p:nvSpPr>
          <p:cNvPr name="TextBox 11" id="11"/>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117" t="-41920" r="-18932" b="-25458"/>
            </a:stretch>
          </a:blipFill>
        </p:spPr>
      </p:sp>
      <p:sp>
        <p:nvSpPr>
          <p:cNvPr name="Freeform 3" id="3"/>
          <p:cNvSpPr/>
          <p:nvPr/>
        </p:nvSpPr>
        <p:spPr>
          <a:xfrm flipH="false" flipV="false" rot="0">
            <a:off x="15338627" y="7224057"/>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75809" y="-43695"/>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3">
              <a:alphaModFix amt="1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02043" y="5929507"/>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5">
              <a:alphaModFix amt="61000"/>
            </a:blip>
            <a:stretch>
              <a:fillRect l="0" t="0" r="0" b="0"/>
            </a:stretch>
          </a:blipFill>
        </p:spPr>
      </p:sp>
      <p:sp>
        <p:nvSpPr>
          <p:cNvPr name="TextBox 6" id="6"/>
          <p:cNvSpPr txBox="true"/>
          <p:nvPr/>
        </p:nvSpPr>
        <p:spPr>
          <a:xfrm rot="0">
            <a:off x="8419988" y="3748241"/>
            <a:ext cx="5807417" cy="3852245"/>
          </a:xfrm>
          <a:prstGeom prst="rect">
            <a:avLst/>
          </a:prstGeom>
        </p:spPr>
        <p:txBody>
          <a:bodyPr anchor="t" rtlCol="false" tIns="0" lIns="0" bIns="0" rIns="0">
            <a:spAutoFit/>
          </a:bodyPr>
          <a:lstStyle/>
          <a:p>
            <a:pPr algn="l">
              <a:lnSpc>
                <a:spcPts val="15521"/>
              </a:lnSpc>
            </a:pPr>
            <a:r>
              <a:rPr lang="en-US" sz="11086">
                <a:solidFill>
                  <a:srgbClr val="FFFFFF"/>
                </a:solidFill>
                <a:latin typeface="Anton"/>
                <a:ea typeface="Anton"/>
                <a:cs typeface="Anton"/>
                <a:sym typeface="Anton"/>
              </a:rPr>
              <a:t>ĐÁNH GIÁ MÔ HÌNH </a:t>
            </a:r>
          </a:p>
        </p:txBody>
      </p:sp>
      <p:sp>
        <p:nvSpPr>
          <p:cNvPr name="Freeform 7" id="7"/>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AutoShape 9" id="9"/>
          <p:cNvSpPr/>
          <p:nvPr/>
        </p:nvSpPr>
        <p:spPr>
          <a:xfrm>
            <a:off x="14068443" y="1479511"/>
            <a:ext cx="3190857" cy="0"/>
          </a:xfrm>
          <a:prstGeom prst="line">
            <a:avLst/>
          </a:prstGeom>
          <a:ln cap="flat" w="19050">
            <a:solidFill>
              <a:srgbClr val="ADFDFF"/>
            </a:solidFill>
            <a:prstDash val="solid"/>
            <a:headEnd type="none" len="sm" w="sm"/>
            <a:tailEnd type="none" len="sm" w="sm"/>
          </a:ln>
        </p:spPr>
      </p:sp>
    </p:spTree>
  </p:cSld>
  <p:clrMapOvr>
    <a:masterClrMapping/>
  </p:clrMapOvr>
  <p:transition spd="med">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56" t="0" r="-9016" b="-1189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73725"/>
              </a:srgbClr>
            </a:solidFill>
          </p:spPr>
        </p:sp>
        <p:sp>
          <p:nvSpPr>
            <p:cNvPr name="TextBox 5" id="5"/>
            <p:cNvSpPr txBox="true"/>
            <p:nvPr/>
          </p:nvSpPr>
          <p:spPr>
            <a:xfrm>
              <a:off x="0" y="9525"/>
              <a:ext cx="4816593" cy="2699808"/>
            </a:xfrm>
            <a:prstGeom prst="rect">
              <a:avLst/>
            </a:prstGeom>
          </p:spPr>
          <p:txBody>
            <a:bodyPr anchor="ctr" rtlCol="false" tIns="50800" lIns="50800" bIns="50800" rIns="50800"/>
            <a:lstStyle/>
            <a:p>
              <a:pPr algn="ctr">
                <a:lnSpc>
                  <a:spcPts val="2879"/>
                </a:lnSpc>
              </a:pPr>
            </a:p>
          </p:txBody>
        </p:sp>
      </p:grpSp>
      <p:sp>
        <p:nvSpPr>
          <p:cNvPr name="AutoShape 6" id="6"/>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582681" y="2904554"/>
            <a:ext cx="16676619" cy="2644902"/>
          </a:xfrm>
          <a:prstGeom prst="rect">
            <a:avLst/>
          </a:prstGeom>
        </p:spPr>
        <p:txBody>
          <a:bodyPr anchor="t" rtlCol="false" tIns="0" lIns="0" bIns="0" rIns="0">
            <a:spAutoFit/>
          </a:bodyPr>
          <a:lstStyle/>
          <a:p>
            <a:pPr algn="just">
              <a:lnSpc>
                <a:spcPts val="5303"/>
              </a:lnSpc>
            </a:pPr>
          </a:p>
          <a:p>
            <a:pPr algn="just">
              <a:lnSpc>
                <a:spcPts val="5303"/>
              </a:lnSpc>
            </a:pPr>
          </a:p>
          <a:p>
            <a:pPr algn="just">
              <a:lnSpc>
                <a:spcPts val="5303"/>
              </a:lnSpc>
            </a:pPr>
            <a:r>
              <a:rPr lang="en-US" sz="3399">
                <a:solidFill>
                  <a:srgbClr val="ADFDFF"/>
                </a:solidFill>
                <a:latin typeface="Tomorrow"/>
                <a:ea typeface="Tomorrow"/>
                <a:cs typeface="Tomorrow"/>
                <a:sym typeface="Tomorrow"/>
              </a:rPr>
              <a:t>             Tr</a:t>
            </a:r>
            <a:r>
              <a:rPr lang="en-US" sz="3399">
                <a:solidFill>
                  <a:srgbClr val="ADFDFF"/>
                </a:solidFill>
                <a:latin typeface="Tomorrow"/>
                <a:ea typeface="Tomorrow"/>
                <a:cs typeface="Tomorrow"/>
                <a:sym typeface="Tomorrow"/>
              </a:rPr>
              <a:t>ích xuất các đặc trưng âm thanh</a:t>
            </a:r>
            <a:r>
              <a:rPr lang="en-US" sz="3399">
                <a:solidFill>
                  <a:srgbClr val="FBFBFB"/>
                </a:solidFill>
                <a:latin typeface="Tomorrow"/>
                <a:ea typeface="Tomorrow"/>
                <a:cs typeface="Tomorrow"/>
                <a:sym typeface="Tomorrow"/>
              </a:rPr>
              <a:t> và </a:t>
            </a:r>
            <a:r>
              <a:rPr lang="en-US" sz="3399">
                <a:solidFill>
                  <a:srgbClr val="ADFDFF"/>
                </a:solidFill>
                <a:latin typeface="Tomorrow"/>
                <a:ea typeface="Tomorrow"/>
                <a:cs typeface="Tomorrow"/>
                <a:sym typeface="Tomorrow"/>
              </a:rPr>
              <a:t>Gán nhãn cho mỗi tệp âm thanh</a:t>
            </a:r>
            <a:r>
              <a:rPr lang="en-US" sz="3399">
                <a:solidFill>
                  <a:srgbClr val="FBFBFB"/>
                </a:solidFill>
                <a:latin typeface="Tomorrow"/>
                <a:ea typeface="Tomorrow"/>
                <a:cs typeface="Tomorrow"/>
                <a:sym typeface="Tomorrow"/>
              </a:rPr>
              <a:t>. </a:t>
            </a:r>
          </a:p>
          <a:p>
            <a:pPr algn="just">
              <a:lnSpc>
                <a:spcPts val="5303"/>
              </a:lnSpc>
            </a:pPr>
          </a:p>
        </p:txBody>
      </p:sp>
      <p:sp>
        <p:nvSpPr>
          <p:cNvPr name="TextBox 8" id="8"/>
          <p:cNvSpPr txBox="true"/>
          <p:nvPr/>
        </p:nvSpPr>
        <p:spPr>
          <a:xfrm rot="0">
            <a:off x="835321" y="1362355"/>
            <a:ext cx="11422522" cy="1065949"/>
          </a:xfrm>
          <a:prstGeom prst="rect">
            <a:avLst/>
          </a:prstGeom>
        </p:spPr>
        <p:txBody>
          <a:bodyPr anchor="t" rtlCol="false" tIns="0" lIns="0" bIns="0" rIns="0">
            <a:spAutoFit/>
          </a:bodyPr>
          <a:lstStyle/>
          <a:p>
            <a:pPr algn="l">
              <a:lnSpc>
                <a:spcPts val="8366"/>
              </a:lnSpc>
            </a:pPr>
            <a:r>
              <a:rPr lang="en-US" sz="7404">
                <a:solidFill>
                  <a:srgbClr val="FFFFFF"/>
                </a:solidFill>
                <a:latin typeface="Anton"/>
                <a:ea typeface="Anton"/>
                <a:cs typeface="Anton"/>
                <a:sym typeface="Anton"/>
              </a:rPr>
              <a:t>Tiền xử lý dữ liệu</a:t>
            </a:r>
          </a:p>
        </p:txBody>
      </p:sp>
      <p:sp>
        <p:nvSpPr>
          <p:cNvPr name="Freeform 9" id="9"/>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11" id="11"/>
          <p:cNvSpPr txBox="true"/>
          <p:nvPr/>
        </p:nvSpPr>
        <p:spPr>
          <a:xfrm rot="0">
            <a:off x="9144000" y="3947631"/>
            <a:ext cx="8659432" cy="4645152"/>
          </a:xfrm>
          <a:prstGeom prst="rect">
            <a:avLst/>
          </a:prstGeom>
        </p:spPr>
        <p:txBody>
          <a:bodyPr anchor="t" rtlCol="false" tIns="0" lIns="0" bIns="0" rIns="0">
            <a:spAutoFit/>
          </a:bodyPr>
          <a:lstStyle/>
          <a:p>
            <a:pPr algn="just">
              <a:lnSpc>
                <a:spcPts val="5303"/>
              </a:lnSpc>
            </a:pPr>
            <a:r>
              <a:rPr lang="en-US" sz="3399">
                <a:solidFill>
                  <a:srgbClr val="FBFBFB"/>
                </a:solidFill>
                <a:latin typeface="Tomorrow"/>
                <a:ea typeface="Tomorrow"/>
                <a:cs typeface="Tomorrow"/>
                <a:sym typeface="Tomorrow"/>
              </a:rPr>
              <a:t> </a:t>
            </a:r>
          </a:p>
          <a:p>
            <a:pPr algn="just" marL="734059" indent="-367030" lvl="1">
              <a:lnSpc>
                <a:spcPts val="5303"/>
              </a:lnSpc>
              <a:buFont typeface="Arial"/>
              <a:buChar char="•"/>
            </a:pPr>
            <a:r>
              <a:rPr lang="en-US" sz="3399">
                <a:solidFill>
                  <a:srgbClr val="FBFBFB"/>
                </a:solidFill>
                <a:latin typeface="Tomorrow"/>
                <a:ea typeface="Tomorrow"/>
                <a:cs typeface="Tomorrow"/>
                <a:sym typeface="Tomorrow"/>
              </a:rPr>
              <a:t>Đồng thời, mỗi tệp âm thanh sẽ được gắn nhãn cảm xúc tương ứng kết hợp với các đặc trưng đã trích xuất, tạo thành tập dữ liệu phục vụ cho quá trình huấn luyện cho mô hình.</a:t>
            </a:r>
          </a:p>
          <a:p>
            <a:pPr algn="just">
              <a:lnSpc>
                <a:spcPts val="5303"/>
              </a:lnSpc>
            </a:pPr>
          </a:p>
        </p:txBody>
      </p:sp>
      <p:sp>
        <p:nvSpPr>
          <p:cNvPr name="TextBox 12" id="12"/>
          <p:cNvSpPr txBox="true"/>
          <p:nvPr/>
        </p:nvSpPr>
        <p:spPr>
          <a:xfrm rot="0">
            <a:off x="330041" y="3947631"/>
            <a:ext cx="8590949" cy="4645152"/>
          </a:xfrm>
          <a:prstGeom prst="rect">
            <a:avLst/>
          </a:prstGeom>
        </p:spPr>
        <p:txBody>
          <a:bodyPr anchor="t" rtlCol="false" tIns="0" lIns="0" bIns="0" rIns="0">
            <a:spAutoFit/>
          </a:bodyPr>
          <a:lstStyle/>
          <a:p>
            <a:pPr algn="just">
              <a:lnSpc>
                <a:spcPts val="5303"/>
              </a:lnSpc>
            </a:pPr>
          </a:p>
          <a:p>
            <a:pPr algn="just" marL="734059" indent="-367030" lvl="1">
              <a:lnSpc>
                <a:spcPts val="5303"/>
              </a:lnSpc>
              <a:buFont typeface="Arial"/>
              <a:buChar char="•"/>
            </a:pPr>
            <a:r>
              <a:rPr lang="en-US" sz="3399">
                <a:solidFill>
                  <a:srgbClr val="FBFBFB"/>
                </a:solidFill>
                <a:latin typeface="Tomorrow"/>
                <a:ea typeface="Tomorrow"/>
                <a:cs typeface="Tomorrow"/>
                <a:sym typeface="Tomorrow"/>
              </a:rPr>
              <a:t>Các đặc trưng âm thanh quan trọng sẽ được trích xuất từ tín hiệu âm thanh thô, giúp chuyển đổi dữ liệu thành dạng mà các mô hình có thể học và đưa ra dự đoán. </a:t>
            </a:r>
          </a:p>
          <a:p>
            <a:pPr algn="just">
              <a:lnSpc>
                <a:spcPts val="5303"/>
              </a:lnSpc>
            </a:pPr>
          </a:p>
        </p:txBody>
      </p:sp>
      <p:sp>
        <p:nvSpPr>
          <p:cNvPr name="AutoShape 13" id="13"/>
          <p:cNvSpPr/>
          <p:nvPr/>
        </p:nvSpPr>
        <p:spPr>
          <a:xfrm flipH="true">
            <a:off x="9172575" y="4293680"/>
            <a:ext cx="0" cy="3940578"/>
          </a:xfrm>
          <a:prstGeom prst="line">
            <a:avLst/>
          </a:prstGeom>
          <a:ln cap="flat" w="57150">
            <a:solidFill>
              <a:srgbClr val="FFFFFF"/>
            </a:solidFill>
            <a:prstDash val="solid"/>
            <a:headEnd type="none" len="sm" w="sm"/>
            <a:tailEnd type="none" len="sm" w="sm"/>
          </a:ln>
        </p:spPr>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6261917" y="3620640"/>
            <a:ext cx="5764166" cy="2921894"/>
          </a:xfrm>
          <a:prstGeom prst="rect">
            <a:avLst/>
          </a:prstGeom>
        </p:spPr>
        <p:txBody>
          <a:bodyPr anchor="t" rtlCol="false" tIns="0" lIns="0" bIns="0" rIns="0">
            <a:spAutoFit/>
          </a:bodyPr>
          <a:lstStyle/>
          <a:p>
            <a:pPr algn="just">
              <a:lnSpc>
                <a:spcPts val="11657"/>
              </a:lnSpc>
            </a:pPr>
            <a:r>
              <a:rPr lang="en-US" sz="8699" spc="774">
                <a:solidFill>
                  <a:srgbClr val="FFFFFF"/>
                </a:solidFill>
                <a:latin typeface="Anton"/>
                <a:ea typeface="Anton"/>
                <a:cs typeface="Anton"/>
                <a:sym typeface="Anton"/>
              </a:rPr>
              <a:t>THÍ NGHIỆM</a:t>
            </a:r>
          </a:p>
          <a:p>
            <a:pPr algn="just">
              <a:lnSpc>
                <a:spcPts val="11657"/>
              </a:lnSpc>
            </a:pPr>
            <a:r>
              <a:rPr lang="en-US" sz="8699" spc="774">
                <a:solidFill>
                  <a:srgbClr val="FFFFFF"/>
                </a:solidFill>
                <a:latin typeface="Anton"/>
                <a:ea typeface="Anton"/>
                <a:cs typeface="Anton"/>
                <a:sym typeface="Anton"/>
              </a:rPr>
              <a:t>VÀ KẾT QUẢ</a:t>
            </a:r>
          </a:p>
        </p:txBody>
      </p:sp>
    </p:spTree>
  </p:cSld>
  <p:clrMapOvr>
    <a:masterClrMapping/>
  </p:clrMapOvr>
  <p:transition spd="fast">
    <p:fade/>
  </p:transition>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6261917" y="3620640"/>
            <a:ext cx="5764166" cy="2921894"/>
          </a:xfrm>
          <a:prstGeom prst="rect">
            <a:avLst/>
          </a:prstGeom>
        </p:spPr>
        <p:txBody>
          <a:bodyPr anchor="t" rtlCol="false" tIns="0" lIns="0" bIns="0" rIns="0">
            <a:spAutoFit/>
          </a:bodyPr>
          <a:lstStyle/>
          <a:p>
            <a:pPr algn="ctr">
              <a:lnSpc>
                <a:spcPts val="11657"/>
              </a:lnSpc>
            </a:pPr>
            <a:r>
              <a:rPr lang="en-US" sz="8699" spc="774">
                <a:solidFill>
                  <a:srgbClr val="FFFFFF"/>
                </a:solidFill>
                <a:latin typeface="Anton"/>
                <a:ea typeface="Anton"/>
                <a:cs typeface="Anton"/>
                <a:sym typeface="Anton"/>
              </a:rPr>
              <a:t>THÍ NGHIỆM</a:t>
            </a:r>
          </a:p>
          <a:p>
            <a:pPr algn="ctr">
              <a:lnSpc>
                <a:spcPts val="11657"/>
              </a:lnSpc>
            </a:pPr>
            <a:r>
              <a:rPr lang="en-US" sz="8699" spc="774">
                <a:solidFill>
                  <a:srgbClr val="FFFFFF"/>
                </a:solidFill>
                <a:latin typeface="Anton"/>
                <a:ea typeface="Anton"/>
                <a:cs typeface="Anton"/>
                <a:sym typeface="Anton"/>
              </a:rPr>
              <a:t>VÀ KẾT QUẢ</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912673" y="-3497784"/>
            <a:ext cx="10974678" cy="9369631"/>
          </a:xfrm>
          <a:custGeom>
            <a:avLst/>
            <a:gdLst/>
            <a:ahLst/>
            <a:cxnLst/>
            <a:rect r="r" b="b" t="t" l="l"/>
            <a:pathLst>
              <a:path h="9369631" w="10974678">
                <a:moveTo>
                  <a:pt x="0" y="0"/>
                </a:moveTo>
                <a:lnTo>
                  <a:pt x="10974678" y="0"/>
                </a:lnTo>
                <a:lnTo>
                  <a:pt x="10974678" y="9369631"/>
                </a:lnTo>
                <a:lnTo>
                  <a:pt x="0" y="9369631"/>
                </a:lnTo>
                <a:lnTo>
                  <a:pt x="0" y="0"/>
                </a:lnTo>
                <a:close/>
              </a:path>
            </a:pathLst>
          </a:custGeom>
          <a:blipFill>
            <a:blip r:embed="rId3">
              <a:alphaModFix amt="61000"/>
            </a:blip>
            <a:stretch>
              <a:fillRect l="0" t="0" r="0" b="0"/>
            </a:stretch>
          </a:blipFill>
        </p:spPr>
      </p:sp>
      <p:sp>
        <p:nvSpPr>
          <p:cNvPr name="Freeform 4" id="4"/>
          <p:cNvSpPr/>
          <p:nvPr/>
        </p:nvSpPr>
        <p:spPr>
          <a:xfrm flipH="false" flipV="false" rot="0">
            <a:off x="14431785" y="2626055"/>
            <a:ext cx="3453813" cy="7568117"/>
          </a:xfrm>
          <a:custGeom>
            <a:avLst/>
            <a:gdLst/>
            <a:ahLst/>
            <a:cxnLst/>
            <a:rect r="r" b="b" t="t" l="l"/>
            <a:pathLst>
              <a:path h="7568117" w="3453813">
                <a:moveTo>
                  <a:pt x="0" y="0"/>
                </a:moveTo>
                <a:lnTo>
                  <a:pt x="3453813" y="0"/>
                </a:lnTo>
                <a:lnTo>
                  <a:pt x="3453813" y="7568117"/>
                </a:lnTo>
                <a:lnTo>
                  <a:pt x="0" y="7568117"/>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14431785" y="1494358"/>
            <a:ext cx="3190857" cy="0"/>
          </a:xfrm>
          <a:prstGeom prst="line">
            <a:avLst/>
          </a:prstGeom>
          <a:ln cap="flat" w="19050">
            <a:solidFill>
              <a:srgbClr val="ADFDFF"/>
            </a:solidFill>
            <a:prstDash val="solid"/>
            <a:headEnd type="none" len="sm" w="sm"/>
            <a:tailEnd type="none" len="sm" w="sm"/>
          </a:ln>
        </p:spPr>
      </p:sp>
      <p:sp>
        <p:nvSpPr>
          <p:cNvPr name="TextBox 7" id="7"/>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8" id="8"/>
          <p:cNvSpPr txBox="true"/>
          <p:nvPr/>
        </p:nvSpPr>
        <p:spPr>
          <a:xfrm rot="0">
            <a:off x="1188602" y="3620640"/>
            <a:ext cx="5764166" cy="2921894"/>
          </a:xfrm>
          <a:prstGeom prst="rect">
            <a:avLst/>
          </a:prstGeom>
        </p:spPr>
        <p:txBody>
          <a:bodyPr anchor="t" rtlCol="false" tIns="0" lIns="0" bIns="0" rIns="0">
            <a:spAutoFit/>
          </a:bodyPr>
          <a:lstStyle/>
          <a:p>
            <a:pPr algn="just">
              <a:lnSpc>
                <a:spcPts val="11657"/>
              </a:lnSpc>
            </a:pPr>
            <a:r>
              <a:rPr lang="en-US" sz="8699" spc="774">
                <a:solidFill>
                  <a:srgbClr val="FFFFFF"/>
                </a:solidFill>
                <a:latin typeface="Anton"/>
                <a:ea typeface="Anton"/>
                <a:cs typeface="Anton"/>
                <a:sym typeface="Anton"/>
              </a:rPr>
              <a:t>THÍ NGHIỆM</a:t>
            </a:r>
          </a:p>
          <a:p>
            <a:pPr algn="just">
              <a:lnSpc>
                <a:spcPts val="11657"/>
              </a:lnSpc>
            </a:pPr>
            <a:r>
              <a:rPr lang="en-US" sz="8699" spc="774">
                <a:solidFill>
                  <a:srgbClr val="FFFFFF"/>
                </a:solidFill>
                <a:latin typeface="Anton"/>
                <a:ea typeface="Anton"/>
                <a:cs typeface="Anton"/>
                <a:sym typeface="Anton"/>
              </a:rPr>
              <a:t>VÀ KẾT QUẢ</a:t>
            </a:r>
          </a:p>
        </p:txBody>
      </p:sp>
      <p:sp>
        <p:nvSpPr>
          <p:cNvPr name="TextBox 9" id="9"/>
          <p:cNvSpPr txBox="true"/>
          <p:nvPr/>
        </p:nvSpPr>
        <p:spPr>
          <a:xfrm rot="0">
            <a:off x="9144000" y="2363555"/>
            <a:ext cx="7661939" cy="2073821"/>
          </a:xfrm>
          <a:prstGeom prst="rect">
            <a:avLst/>
          </a:prstGeom>
        </p:spPr>
        <p:txBody>
          <a:bodyPr anchor="t" rtlCol="false" tIns="0" lIns="0" bIns="0" rIns="0">
            <a:spAutoFit/>
          </a:bodyPr>
          <a:lstStyle/>
          <a:p>
            <a:pPr algn="ctr">
              <a:lnSpc>
                <a:spcPts val="8140"/>
              </a:lnSpc>
            </a:pPr>
            <a:r>
              <a:rPr lang="en-US" sz="7204">
                <a:solidFill>
                  <a:srgbClr val="FFFFFF"/>
                </a:solidFill>
                <a:latin typeface="Tomorrow"/>
                <a:ea typeface="Tomorrow"/>
                <a:cs typeface="Tomorrow"/>
                <a:sym typeface="Tomorrow"/>
              </a:rPr>
              <a:t>Kết quả quá trình huấn luyện</a:t>
            </a:r>
          </a:p>
        </p:txBody>
      </p:sp>
      <p:sp>
        <p:nvSpPr>
          <p:cNvPr name="TextBox 10" id="10"/>
          <p:cNvSpPr txBox="true"/>
          <p:nvPr/>
        </p:nvSpPr>
        <p:spPr>
          <a:xfrm rot="0">
            <a:off x="9144000" y="6043297"/>
            <a:ext cx="7661939" cy="2073821"/>
          </a:xfrm>
          <a:prstGeom prst="rect">
            <a:avLst/>
          </a:prstGeom>
        </p:spPr>
        <p:txBody>
          <a:bodyPr anchor="t" rtlCol="false" tIns="0" lIns="0" bIns="0" rIns="0">
            <a:spAutoFit/>
          </a:bodyPr>
          <a:lstStyle/>
          <a:p>
            <a:pPr algn="ctr">
              <a:lnSpc>
                <a:spcPts val="8140"/>
              </a:lnSpc>
            </a:pPr>
            <a:r>
              <a:rPr lang="en-US" sz="7204">
                <a:solidFill>
                  <a:srgbClr val="FFFFFF"/>
                </a:solidFill>
                <a:latin typeface="Tomorrow"/>
                <a:ea typeface="Tomorrow"/>
                <a:cs typeface="Tomorrow"/>
                <a:sym typeface="Tomorrow"/>
              </a:rPr>
              <a:t>Kết quả quá trình thí nghiệm</a:t>
            </a:r>
          </a:p>
        </p:txBody>
      </p:sp>
      <p:sp>
        <p:nvSpPr>
          <p:cNvPr name="AutoShape 11" id="11"/>
          <p:cNvSpPr/>
          <p:nvPr/>
        </p:nvSpPr>
        <p:spPr>
          <a:xfrm flipV="true">
            <a:off x="6952769" y="3376653"/>
            <a:ext cx="1812898" cy="1766847"/>
          </a:xfrm>
          <a:prstGeom prst="line">
            <a:avLst/>
          </a:prstGeom>
          <a:ln cap="flat" w="38100">
            <a:solidFill>
              <a:srgbClr val="ADFDFF"/>
            </a:solidFill>
            <a:prstDash val="solid"/>
            <a:headEnd type="diamond" len="lg" w="lg"/>
            <a:tailEnd type="diamond" len="lg" w="lg"/>
          </a:ln>
        </p:spPr>
      </p:sp>
      <p:sp>
        <p:nvSpPr>
          <p:cNvPr name="AutoShape 12" id="12"/>
          <p:cNvSpPr/>
          <p:nvPr/>
        </p:nvSpPr>
        <p:spPr>
          <a:xfrm>
            <a:off x="6952769" y="5143500"/>
            <a:ext cx="2191231" cy="1912895"/>
          </a:xfrm>
          <a:prstGeom prst="line">
            <a:avLst/>
          </a:prstGeom>
          <a:ln cap="flat" w="38100">
            <a:solidFill>
              <a:srgbClr val="ADFDFF"/>
            </a:solidFill>
            <a:prstDash val="solid"/>
            <a:headEnd type="diamond" len="lg" w="lg"/>
            <a:tailEnd type="diamond" len="lg" w="lg"/>
          </a:ln>
        </p:spPr>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6" id="6"/>
          <p:cNvSpPr txBox="true"/>
          <p:nvPr/>
        </p:nvSpPr>
        <p:spPr>
          <a:xfrm rot="0">
            <a:off x="1355447" y="1527136"/>
            <a:ext cx="1557710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Tomorrow Bold"/>
                <a:ea typeface="Tomorrow Bold"/>
                <a:cs typeface="Tomorrow Bold"/>
                <a:sym typeface="Tomorrow Bold"/>
              </a:rPr>
              <a:t>Kết quả quá trình huấn luyện</a:t>
            </a:r>
          </a:p>
        </p:txBody>
      </p:sp>
      <p:sp>
        <p:nvSpPr>
          <p:cNvPr name="TextBox 7" id="7"/>
          <p:cNvSpPr txBox="true"/>
          <p:nvPr/>
        </p:nvSpPr>
        <p:spPr>
          <a:xfrm rot="0">
            <a:off x="1269844" y="3086607"/>
            <a:ext cx="15748313" cy="3576396"/>
          </a:xfrm>
          <a:prstGeom prst="rect">
            <a:avLst/>
          </a:prstGeom>
        </p:spPr>
        <p:txBody>
          <a:bodyPr anchor="t" rtlCol="false" tIns="0" lIns="0" bIns="0" rIns="0">
            <a:spAutoFit/>
          </a:bodyPr>
          <a:lstStyle/>
          <a:p>
            <a:pPr algn="l" marL="1030274" indent="-515137" lvl="1">
              <a:lnSpc>
                <a:spcPts val="6680"/>
              </a:lnSpc>
              <a:buFont typeface="Arial"/>
              <a:buChar char="•"/>
            </a:pPr>
            <a:r>
              <a:rPr lang="en-US" sz="4771">
                <a:solidFill>
                  <a:srgbClr val="FFFA00"/>
                </a:solidFill>
                <a:latin typeface="Tomorrow"/>
                <a:ea typeface="Tomorrow"/>
                <a:cs typeface="Tomorrow"/>
                <a:sym typeface="Tomorrow"/>
              </a:rPr>
              <a:t>Đánh Giá Mô Hình</a:t>
            </a:r>
          </a:p>
          <a:p>
            <a:pPr algn="l">
              <a:lnSpc>
                <a:spcPts val="5420"/>
              </a:lnSpc>
              <a:spcBef>
                <a:spcPct val="0"/>
              </a:spcBef>
            </a:pPr>
            <a:r>
              <a:rPr lang="en-US" sz="3872">
                <a:solidFill>
                  <a:srgbClr val="FFFFFF"/>
                </a:solidFill>
                <a:latin typeface="Tomorrow"/>
                <a:ea typeface="Tomorrow"/>
                <a:cs typeface="Tomorrow"/>
                <a:sym typeface="Tomorrow"/>
              </a:rPr>
              <a:t>Sử dụng Learning Curve và K-fold cross-validation để phân tích hiệu suất mô hình khi thay đổi kích thước dữ liệu huấn luyện. K-fold cross-validation chia dữ liệu thành k phần, luân phiên sử dụng từng phần làm tập kiểm tra và các phần còn lại làm tập huấn luyện.</a:t>
            </a:r>
          </a:p>
        </p:txBody>
      </p:sp>
    </p:spTree>
  </p:cSld>
  <p:clrMapOvr>
    <a:masterClrMapping/>
  </p:clrMapOvr>
  <p:transition spd="fast">
    <p:fade/>
  </p:transition>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6" id="6"/>
          <p:cNvSpPr txBox="true"/>
          <p:nvPr/>
        </p:nvSpPr>
        <p:spPr>
          <a:xfrm rot="0">
            <a:off x="1355447" y="1527136"/>
            <a:ext cx="1557710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Tomorrow Bold"/>
                <a:ea typeface="Tomorrow Bold"/>
                <a:cs typeface="Tomorrow Bold"/>
                <a:sym typeface="Tomorrow Bold"/>
              </a:rPr>
              <a:t>Kết quả quá trình huấn luyện</a:t>
            </a:r>
          </a:p>
        </p:txBody>
      </p:sp>
      <p:sp>
        <p:nvSpPr>
          <p:cNvPr name="TextBox 7" id="7"/>
          <p:cNvSpPr txBox="true"/>
          <p:nvPr/>
        </p:nvSpPr>
        <p:spPr>
          <a:xfrm rot="0">
            <a:off x="1269844" y="3096132"/>
            <a:ext cx="15748313" cy="1545591"/>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Tomorrow"/>
                <a:ea typeface="Tomorrow"/>
                <a:cs typeface="Tomorrow"/>
                <a:sym typeface="Tomorrow"/>
              </a:rPr>
              <a:t>Phân tích các đường cong học Learning Curve lần lượt của 3 mô hình học máy được sử dụng trong bài toán:</a:t>
            </a:r>
          </a:p>
        </p:txBody>
      </p:sp>
      <p:sp>
        <p:nvSpPr>
          <p:cNvPr name="TextBox 8" id="8"/>
          <p:cNvSpPr txBox="true"/>
          <p:nvPr/>
        </p:nvSpPr>
        <p:spPr>
          <a:xfrm rot="0">
            <a:off x="1184240" y="4740954"/>
            <a:ext cx="15748313" cy="2326641"/>
          </a:xfrm>
          <a:prstGeom prst="rect">
            <a:avLst/>
          </a:prstGeom>
        </p:spPr>
        <p:txBody>
          <a:bodyPr anchor="t" rtlCol="false" tIns="0" lIns="0" bIns="0" rIns="0">
            <a:spAutoFit/>
          </a:bodyPr>
          <a:lstStyle/>
          <a:p>
            <a:pPr algn="l" marL="949956" indent="-474978" lvl="1">
              <a:lnSpc>
                <a:spcPts val="6159"/>
              </a:lnSpc>
              <a:buFont typeface="Arial"/>
              <a:buChar char="•"/>
            </a:pPr>
            <a:r>
              <a:rPr lang="en-US" sz="4399">
                <a:solidFill>
                  <a:srgbClr val="FFFFFF"/>
                </a:solidFill>
                <a:latin typeface="Tomorrow"/>
                <a:ea typeface="Tomorrow"/>
                <a:cs typeface="Tomorrow"/>
                <a:sym typeface="Tomorrow"/>
              </a:rPr>
              <a:t>Decision Tree Classifier</a:t>
            </a:r>
          </a:p>
          <a:p>
            <a:pPr algn="l" marL="949956" indent="-474978" lvl="1">
              <a:lnSpc>
                <a:spcPts val="6159"/>
              </a:lnSpc>
              <a:buFont typeface="Arial"/>
              <a:buChar char="•"/>
            </a:pPr>
            <a:r>
              <a:rPr lang="en-US" sz="4399">
                <a:solidFill>
                  <a:srgbClr val="FFFFFF"/>
                </a:solidFill>
                <a:latin typeface="Tomorrow"/>
                <a:ea typeface="Tomorrow"/>
                <a:cs typeface="Tomorrow"/>
                <a:sym typeface="Tomorrow"/>
              </a:rPr>
              <a:t>Extra Tree Classifier</a:t>
            </a:r>
          </a:p>
          <a:p>
            <a:pPr algn="l" marL="949956" indent="-474978" lvl="1">
              <a:lnSpc>
                <a:spcPts val="6159"/>
              </a:lnSpc>
              <a:spcBef>
                <a:spcPct val="0"/>
              </a:spcBef>
              <a:buFont typeface="Arial"/>
              <a:buChar char="•"/>
            </a:pPr>
            <a:r>
              <a:rPr lang="en-US" sz="4399">
                <a:solidFill>
                  <a:srgbClr val="FFFFFF"/>
                </a:solidFill>
                <a:latin typeface="Tomorrow"/>
                <a:ea typeface="Tomorrow"/>
                <a:cs typeface="Tomorrow"/>
                <a:sym typeface="Tomorrow"/>
              </a:rPr>
              <a:t>K-Nearest Neighbors</a:t>
            </a:r>
          </a:p>
        </p:txBody>
      </p:sp>
    </p:spTree>
  </p:cSld>
  <p:clrMapOvr>
    <a:masterClrMapping/>
  </p:clrMapOvr>
  <p:transition spd="fast">
    <p:fade/>
  </p:transition>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6" id="6"/>
          <p:cNvSpPr txBox="true"/>
          <p:nvPr/>
        </p:nvSpPr>
        <p:spPr>
          <a:xfrm rot="0">
            <a:off x="4104399" y="1074342"/>
            <a:ext cx="9381090" cy="1028702"/>
          </a:xfrm>
          <a:prstGeom prst="rect">
            <a:avLst/>
          </a:prstGeom>
        </p:spPr>
        <p:txBody>
          <a:bodyPr anchor="t" rtlCol="false" tIns="0" lIns="0" bIns="0" rIns="0">
            <a:spAutoFit/>
          </a:bodyPr>
          <a:lstStyle/>
          <a:p>
            <a:pPr algn="l">
              <a:lnSpc>
                <a:spcPts val="8399"/>
              </a:lnSpc>
              <a:spcBef>
                <a:spcPct val="0"/>
              </a:spcBef>
            </a:pPr>
            <a:r>
              <a:rPr lang="en-US" b="true" sz="5999">
                <a:solidFill>
                  <a:srgbClr val="FFFFFF"/>
                </a:solidFill>
                <a:latin typeface="Tomorrow Bold"/>
                <a:ea typeface="Tomorrow Bold"/>
                <a:cs typeface="Tomorrow Bold"/>
                <a:sym typeface="Tomorrow Bold"/>
              </a:rPr>
              <a:t>Decision Tree Classifier</a:t>
            </a:r>
          </a:p>
        </p:txBody>
      </p:sp>
      <p:sp>
        <p:nvSpPr>
          <p:cNvPr name="TextBox 7" id="7"/>
          <p:cNvSpPr txBox="true"/>
          <p:nvPr/>
        </p:nvSpPr>
        <p:spPr>
          <a:xfrm rot="0">
            <a:off x="1028700" y="2827326"/>
            <a:ext cx="7900468" cy="5622926"/>
          </a:xfrm>
          <a:prstGeom prst="rect">
            <a:avLst/>
          </a:prstGeom>
        </p:spPr>
        <p:txBody>
          <a:bodyPr anchor="t" rtlCol="false" tIns="0" lIns="0" bIns="0" rIns="0">
            <a:spAutoFit/>
          </a:bodyPr>
          <a:lstStyle/>
          <a:p>
            <a:pPr algn="l">
              <a:lnSpc>
                <a:spcPts val="5599"/>
              </a:lnSpc>
              <a:spcBef>
                <a:spcPct val="0"/>
              </a:spcBef>
            </a:pPr>
            <a:r>
              <a:rPr lang="en-US" sz="3999">
                <a:solidFill>
                  <a:srgbClr val="FFFA00"/>
                </a:solidFill>
                <a:latin typeface="Tomorrow"/>
                <a:ea typeface="Tomorrow"/>
                <a:cs typeface="Tomorrow"/>
                <a:sym typeface="Tomorrow"/>
              </a:rPr>
              <a:t>Điểm huấn luyện: </a:t>
            </a:r>
            <a:r>
              <a:rPr lang="en-US" sz="3999">
                <a:solidFill>
                  <a:srgbClr val="FFFFFF"/>
                </a:solidFill>
                <a:latin typeface="Tomorrow"/>
                <a:ea typeface="Tomorrow"/>
                <a:cs typeface="Tomorrow"/>
                <a:sym typeface="Tomorrow"/>
              </a:rPr>
              <a:t>Cao (trên 0.6), tăng nhẹ khi tăng số lượng dữ liệu huấn luyện.</a:t>
            </a:r>
          </a:p>
          <a:p>
            <a:pPr algn="l">
              <a:lnSpc>
                <a:spcPts val="5599"/>
              </a:lnSpc>
              <a:spcBef>
                <a:spcPct val="0"/>
              </a:spcBef>
            </a:pPr>
            <a:r>
              <a:rPr lang="en-US" sz="3999">
                <a:solidFill>
                  <a:srgbClr val="FFFA00"/>
                </a:solidFill>
                <a:latin typeface="Tomorrow"/>
                <a:ea typeface="Tomorrow"/>
                <a:cs typeface="Tomorrow"/>
                <a:sym typeface="Tomorrow"/>
              </a:rPr>
              <a:t>Điểm kiểm tra chéo:</a:t>
            </a:r>
            <a:r>
              <a:rPr lang="en-US" sz="3999">
                <a:solidFill>
                  <a:srgbClr val="FFFFFF"/>
                </a:solidFill>
                <a:latin typeface="Tomorrow"/>
                <a:ea typeface="Tomorrow"/>
                <a:cs typeface="Tomorrow"/>
                <a:sym typeface="Tomorrow"/>
              </a:rPr>
              <a:t> Thấp hơn đáng kể so với điểm huấn luyện (khoảng 0.4-0.5), tăng nhẹ nhưng không cải thiện đáng kể khi tăng dữ liệu.</a:t>
            </a:r>
          </a:p>
        </p:txBody>
      </p:sp>
      <p:sp>
        <p:nvSpPr>
          <p:cNvPr name="Freeform 8" id="8"/>
          <p:cNvSpPr/>
          <p:nvPr/>
        </p:nvSpPr>
        <p:spPr>
          <a:xfrm flipH="false" flipV="false" rot="0">
            <a:off x="9144000" y="2425535"/>
            <a:ext cx="8682977" cy="6512233"/>
          </a:xfrm>
          <a:custGeom>
            <a:avLst/>
            <a:gdLst/>
            <a:ahLst/>
            <a:cxnLst/>
            <a:rect r="r" b="b" t="t" l="l"/>
            <a:pathLst>
              <a:path h="6512233" w="8682977">
                <a:moveTo>
                  <a:pt x="0" y="0"/>
                </a:moveTo>
                <a:lnTo>
                  <a:pt x="8682977" y="0"/>
                </a:lnTo>
                <a:lnTo>
                  <a:pt x="8682977" y="6512233"/>
                </a:lnTo>
                <a:lnTo>
                  <a:pt x="0" y="6512233"/>
                </a:lnTo>
                <a:lnTo>
                  <a:pt x="0" y="0"/>
                </a:lnTo>
                <a:close/>
              </a:path>
            </a:pathLst>
          </a:custGeom>
          <a:blipFill>
            <a:blip r:embed="rId5"/>
            <a:stretch>
              <a:fillRect l="0" t="0" r="0" b="0"/>
            </a:stretch>
          </a:blipFill>
        </p:spPr>
      </p:sp>
    </p:spTree>
  </p:cSld>
  <p:clrMapOvr>
    <a:masterClrMapping/>
  </p:clrMapOvr>
  <p:transition spd="slow">
    <p:push dir="l"/>
  </p:transition>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6" id="6"/>
          <p:cNvSpPr txBox="true"/>
          <p:nvPr/>
        </p:nvSpPr>
        <p:spPr>
          <a:xfrm rot="0">
            <a:off x="835321" y="3077866"/>
            <a:ext cx="7959622" cy="3508375"/>
          </a:xfrm>
          <a:prstGeom prst="rect">
            <a:avLst/>
          </a:prstGeom>
        </p:spPr>
        <p:txBody>
          <a:bodyPr anchor="t" rtlCol="false" tIns="0" lIns="0" bIns="0" rIns="0">
            <a:spAutoFit/>
          </a:bodyPr>
          <a:lstStyle/>
          <a:p>
            <a:pPr algn="l">
              <a:lnSpc>
                <a:spcPts val="5599"/>
              </a:lnSpc>
              <a:spcBef>
                <a:spcPct val="0"/>
              </a:spcBef>
            </a:pPr>
            <a:r>
              <a:rPr lang="en-US" sz="3999">
                <a:solidFill>
                  <a:srgbClr val="FFFFFF"/>
                </a:solidFill>
                <a:latin typeface="Tomorrow"/>
                <a:ea typeface="Tomorrow"/>
                <a:cs typeface="Tomorrow"/>
                <a:sym typeface="Tomorrow"/>
              </a:rPr>
              <a:t>Mô hình Decision Tree có xu hướng bị overfitting, mô hình đạt hiệu suất cao trên dữ liệu huấn luyện nhưng lại kém hiệu quả khi áp dụng vào dữ liệu kiểm tra.</a:t>
            </a:r>
          </a:p>
        </p:txBody>
      </p:sp>
      <p:sp>
        <p:nvSpPr>
          <p:cNvPr name="Freeform 7" id="7"/>
          <p:cNvSpPr/>
          <p:nvPr/>
        </p:nvSpPr>
        <p:spPr>
          <a:xfrm flipH="false" flipV="false" rot="0">
            <a:off x="9144000" y="2425535"/>
            <a:ext cx="8682977" cy="6512233"/>
          </a:xfrm>
          <a:custGeom>
            <a:avLst/>
            <a:gdLst/>
            <a:ahLst/>
            <a:cxnLst/>
            <a:rect r="r" b="b" t="t" l="l"/>
            <a:pathLst>
              <a:path h="6512233" w="8682977">
                <a:moveTo>
                  <a:pt x="0" y="0"/>
                </a:moveTo>
                <a:lnTo>
                  <a:pt x="8682977" y="0"/>
                </a:lnTo>
                <a:lnTo>
                  <a:pt x="8682977" y="6512233"/>
                </a:lnTo>
                <a:lnTo>
                  <a:pt x="0" y="6512233"/>
                </a:lnTo>
                <a:lnTo>
                  <a:pt x="0" y="0"/>
                </a:lnTo>
                <a:close/>
              </a:path>
            </a:pathLst>
          </a:custGeom>
          <a:blipFill>
            <a:blip r:embed="rId5"/>
            <a:stretch>
              <a:fillRect l="0" t="0" r="0" b="0"/>
            </a:stretch>
          </a:blipFill>
        </p:spPr>
      </p:sp>
      <p:sp>
        <p:nvSpPr>
          <p:cNvPr name="TextBox 8" id="8"/>
          <p:cNvSpPr txBox="true"/>
          <p:nvPr/>
        </p:nvSpPr>
        <p:spPr>
          <a:xfrm rot="0">
            <a:off x="4104399" y="1074342"/>
            <a:ext cx="9381090" cy="1028702"/>
          </a:xfrm>
          <a:prstGeom prst="rect">
            <a:avLst/>
          </a:prstGeom>
        </p:spPr>
        <p:txBody>
          <a:bodyPr anchor="t" rtlCol="false" tIns="0" lIns="0" bIns="0" rIns="0">
            <a:spAutoFit/>
          </a:bodyPr>
          <a:lstStyle/>
          <a:p>
            <a:pPr algn="l">
              <a:lnSpc>
                <a:spcPts val="8399"/>
              </a:lnSpc>
              <a:spcBef>
                <a:spcPct val="0"/>
              </a:spcBef>
            </a:pPr>
            <a:r>
              <a:rPr lang="en-US" b="true" sz="5999">
                <a:solidFill>
                  <a:srgbClr val="FFFFFF"/>
                </a:solidFill>
                <a:latin typeface="Tomorrow Bold"/>
                <a:ea typeface="Tomorrow Bold"/>
                <a:cs typeface="Tomorrow Bold"/>
                <a:sym typeface="Tomorrow Bold"/>
              </a:rPr>
              <a:t>Decision Tree Classifier</a:t>
            </a:r>
          </a:p>
        </p:txBody>
      </p:sp>
    </p:spTree>
  </p:cSld>
  <p:clrMapOvr>
    <a:masterClrMapping/>
  </p:clrMapOvr>
  <p:transition spd="fast">
    <p:circle/>
  </p:transition>
</p:sld>
</file>

<file path=ppt/slides/slide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6" id="6"/>
          <p:cNvSpPr txBox="true"/>
          <p:nvPr/>
        </p:nvSpPr>
        <p:spPr>
          <a:xfrm rot="0">
            <a:off x="5379127" y="733771"/>
            <a:ext cx="8152445" cy="1028702"/>
          </a:xfrm>
          <a:prstGeom prst="rect">
            <a:avLst/>
          </a:prstGeom>
        </p:spPr>
        <p:txBody>
          <a:bodyPr anchor="t" rtlCol="false" tIns="0" lIns="0" bIns="0" rIns="0">
            <a:spAutoFit/>
          </a:bodyPr>
          <a:lstStyle/>
          <a:p>
            <a:pPr algn="l">
              <a:lnSpc>
                <a:spcPts val="8399"/>
              </a:lnSpc>
              <a:spcBef>
                <a:spcPct val="0"/>
              </a:spcBef>
            </a:pPr>
            <a:r>
              <a:rPr lang="en-US" b="true" sz="5999">
                <a:solidFill>
                  <a:srgbClr val="FFFFFF"/>
                </a:solidFill>
                <a:latin typeface="Tomorrow Bold"/>
                <a:ea typeface="Tomorrow Bold"/>
                <a:cs typeface="Tomorrow Bold"/>
                <a:sym typeface="Tomorrow Bold"/>
              </a:rPr>
              <a:t>Extra Tree Classifier</a:t>
            </a:r>
          </a:p>
        </p:txBody>
      </p:sp>
      <p:sp>
        <p:nvSpPr>
          <p:cNvPr name="TextBox 7" id="7"/>
          <p:cNvSpPr txBox="true"/>
          <p:nvPr/>
        </p:nvSpPr>
        <p:spPr>
          <a:xfrm rot="0">
            <a:off x="582681" y="2198358"/>
            <a:ext cx="8620029" cy="7329170"/>
          </a:xfrm>
          <a:prstGeom prst="rect">
            <a:avLst/>
          </a:prstGeom>
        </p:spPr>
        <p:txBody>
          <a:bodyPr anchor="t" rtlCol="false" tIns="0" lIns="0" bIns="0" rIns="0">
            <a:spAutoFit/>
          </a:bodyPr>
          <a:lstStyle/>
          <a:p>
            <a:pPr algn="l">
              <a:lnSpc>
                <a:spcPts val="4839"/>
              </a:lnSpc>
            </a:pPr>
            <a:r>
              <a:rPr lang="en-US" sz="3999">
                <a:solidFill>
                  <a:srgbClr val="FFFA00"/>
                </a:solidFill>
                <a:latin typeface="Tomorrow"/>
                <a:ea typeface="Tomorrow"/>
                <a:cs typeface="Tomorrow"/>
                <a:sym typeface="Tomorrow"/>
              </a:rPr>
              <a:t>Điểm huấn luyện:</a:t>
            </a:r>
            <a:r>
              <a:rPr lang="en-US" sz="3999">
                <a:solidFill>
                  <a:srgbClr val="FFFFFF"/>
                </a:solidFill>
                <a:latin typeface="Tomorrow"/>
                <a:ea typeface="Tomorrow"/>
                <a:cs typeface="Tomorrow"/>
                <a:sym typeface="Tomorrow"/>
              </a:rPr>
              <a:t> Điểm huấn luyện ban đầu cao 0.8, giảm dần và ổn định ở mức 0.6 khi số lượng dữ liệu huấn luyện tăng.</a:t>
            </a:r>
          </a:p>
          <a:p>
            <a:pPr algn="l">
              <a:lnSpc>
                <a:spcPts val="4839"/>
              </a:lnSpc>
            </a:pPr>
            <a:r>
              <a:rPr lang="en-US" sz="3999">
                <a:solidFill>
                  <a:srgbClr val="FFFA00"/>
                </a:solidFill>
                <a:latin typeface="Tomorrow"/>
                <a:ea typeface="Tomorrow"/>
                <a:cs typeface="Tomorrow"/>
                <a:sym typeface="Tomorrow"/>
              </a:rPr>
              <a:t>Điểm kiểm tra chéo:</a:t>
            </a:r>
            <a:r>
              <a:rPr lang="en-US" sz="3999">
                <a:solidFill>
                  <a:srgbClr val="FFFFFF"/>
                </a:solidFill>
                <a:latin typeface="Tomorrow"/>
                <a:ea typeface="Tomorrow"/>
                <a:cs typeface="Tomorrow"/>
                <a:sym typeface="Tomorrow"/>
              </a:rPr>
              <a:t> Điểm kiểm tra chéo tăng nhẹ ở giai đoạn đầu và nhanh chóng ổn định ở mức tương đương với điểm huấn luyện (0.6). Đường kiểm tra chéo rất gần đường huấn luyện, điều này cho thấy mô hình có khả năng tổng quát hóa tốt.</a:t>
            </a:r>
          </a:p>
        </p:txBody>
      </p:sp>
      <p:sp>
        <p:nvSpPr>
          <p:cNvPr name="Freeform 8" id="8"/>
          <p:cNvSpPr/>
          <p:nvPr/>
        </p:nvSpPr>
        <p:spPr>
          <a:xfrm flipH="false" flipV="false" rot="0">
            <a:off x="9455350" y="2585442"/>
            <a:ext cx="8648882" cy="6574052"/>
          </a:xfrm>
          <a:custGeom>
            <a:avLst/>
            <a:gdLst/>
            <a:ahLst/>
            <a:cxnLst/>
            <a:rect r="r" b="b" t="t" l="l"/>
            <a:pathLst>
              <a:path h="6574052" w="8648882">
                <a:moveTo>
                  <a:pt x="0" y="0"/>
                </a:moveTo>
                <a:lnTo>
                  <a:pt x="8648881" y="0"/>
                </a:lnTo>
                <a:lnTo>
                  <a:pt x="8648881" y="6574052"/>
                </a:lnTo>
                <a:lnTo>
                  <a:pt x="0" y="6574052"/>
                </a:lnTo>
                <a:lnTo>
                  <a:pt x="0" y="0"/>
                </a:lnTo>
                <a:close/>
              </a:path>
            </a:pathLst>
          </a:custGeom>
          <a:blipFill>
            <a:blip r:embed="rId5"/>
            <a:stretch>
              <a:fillRect l="0" t="0" r="0" b="0"/>
            </a:stretch>
          </a:blipFill>
        </p:spPr>
      </p:sp>
    </p:spTree>
  </p:cSld>
  <p:clrMapOvr>
    <a:masterClrMapping/>
  </p:clrMapOvr>
  <p:transition spd="slow">
    <p:push dir="l"/>
  </p:transition>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6" id="6"/>
          <p:cNvSpPr txBox="true"/>
          <p:nvPr/>
        </p:nvSpPr>
        <p:spPr>
          <a:xfrm rot="0">
            <a:off x="582681" y="1949025"/>
            <a:ext cx="8620029" cy="7737475"/>
          </a:xfrm>
          <a:prstGeom prst="rect">
            <a:avLst/>
          </a:prstGeom>
        </p:spPr>
        <p:txBody>
          <a:bodyPr anchor="t" rtlCol="false" tIns="0" lIns="0" bIns="0" rIns="0">
            <a:spAutoFit/>
          </a:bodyPr>
          <a:lstStyle/>
          <a:p>
            <a:pPr algn="l">
              <a:lnSpc>
                <a:spcPts val="5599"/>
              </a:lnSpc>
            </a:pPr>
            <a:r>
              <a:rPr lang="en-US" sz="3999">
                <a:solidFill>
                  <a:srgbClr val="FFFFFF"/>
                </a:solidFill>
                <a:latin typeface="Tomorrow"/>
                <a:ea typeface="Tomorrow"/>
                <a:cs typeface="Tomorrow"/>
                <a:sym typeface="Tomorrow"/>
              </a:rPr>
              <a:t>Extra Tree sử dụng tập hợp các cây ngẫu nhiên, giảm khả năng overfitting bằng cách chia dữ liệu và chọn các đặc trưng ngẫu nhiên. Điều này giúp mô hình ổn định hơn so với Decision Tree.</a:t>
            </a:r>
          </a:p>
          <a:p>
            <a:pPr algn="l">
              <a:lnSpc>
                <a:spcPts val="5599"/>
              </a:lnSpc>
              <a:spcBef>
                <a:spcPct val="0"/>
              </a:spcBef>
            </a:pPr>
            <a:r>
              <a:rPr lang="en-US" sz="3999">
                <a:solidFill>
                  <a:srgbClr val="FFFFFF"/>
                </a:solidFill>
                <a:latin typeface="Tomorrow"/>
                <a:ea typeface="Tomorrow"/>
                <a:cs typeface="Tomorrow"/>
                <a:sym typeface="Tomorrow"/>
              </a:rPr>
              <a:t>Tuy nhiên, điểm số của Extra Trees bị giới hạn ở mức khoảng 0.6, nghĩa là nó có thể gặp khó khăn trong việc nắm bắt các đặc trưng phức tạp hơn của dữ liệu cảm xúc.</a:t>
            </a:r>
          </a:p>
        </p:txBody>
      </p:sp>
      <p:sp>
        <p:nvSpPr>
          <p:cNvPr name="Freeform 7" id="7"/>
          <p:cNvSpPr/>
          <p:nvPr/>
        </p:nvSpPr>
        <p:spPr>
          <a:xfrm flipH="false" flipV="false" rot="0">
            <a:off x="9455350" y="2573599"/>
            <a:ext cx="8648882" cy="6574052"/>
          </a:xfrm>
          <a:custGeom>
            <a:avLst/>
            <a:gdLst/>
            <a:ahLst/>
            <a:cxnLst/>
            <a:rect r="r" b="b" t="t" l="l"/>
            <a:pathLst>
              <a:path h="6574052" w="8648882">
                <a:moveTo>
                  <a:pt x="0" y="0"/>
                </a:moveTo>
                <a:lnTo>
                  <a:pt x="8648881" y="0"/>
                </a:lnTo>
                <a:lnTo>
                  <a:pt x="8648881" y="6574052"/>
                </a:lnTo>
                <a:lnTo>
                  <a:pt x="0" y="6574052"/>
                </a:lnTo>
                <a:lnTo>
                  <a:pt x="0" y="0"/>
                </a:lnTo>
                <a:close/>
              </a:path>
            </a:pathLst>
          </a:custGeom>
          <a:blipFill>
            <a:blip r:embed="rId5"/>
            <a:stretch>
              <a:fillRect l="0" t="0" r="0" b="0"/>
            </a:stretch>
          </a:blipFill>
        </p:spPr>
      </p:sp>
      <p:sp>
        <p:nvSpPr>
          <p:cNvPr name="TextBox 8" id="8"/>
          <p:cNvSpPr txBox="true"/>
          <p:nvPr/>
        </p:nvSpPr>
        <p:spPr>
          <a:xfrm rot="0">
            <a:off x="5379127" y="733771"/>
            <a:ext cx="8152445" cy="1028702"/>
          </a:xfrm>
          <a:prstGeom prst="rect">
            <a:avLst/>
          </a:prstGeom>
        </p:spPr>
        <p:txBody>
          <a:bodyPr anchor="t" rtlCol="false" tIns="0" lIns="0" bIns="0" rIns="0">
            <a:spAutoFit/>
          </a:bodyPr>
          <a:lstStyle/>
          <a:p>
            <a:pPr algn="l">
              <a:lnSpc>
                <a:spcPts val="8399"/>
              </a:lnSpc>
              <a:spcBef>
                <a:spcPct val="0"/>
              </a:spcBef>
            </a:pPr>
            <a:r>
              <a:rPr lang="en-US" b="true" sz="5999">
                <a:solidFill>
                  <a:srgbClr val="FFFFFF"/>
                </a:solidFill>
                <a:latin typeface="Tomorrow Bold"/>
                <a:ea typeface="Tomorrow Bold"/>
                <a:cs typeface="Tomorrow Bold"/>
                <a:sym typeface="Tomorrow Bold"/>
              </a:rPr>
              <a:t>Extra Tree Classifier</a:t>
            </a:r>
          </a:p>
        </p:txBody>
      </p:sp>
    </p:spTree>
  </p:cSld>
  <p:clrMapOvr>
    <a:masterClrMapping/>
  </p:clrMapOvr>
  <p:transition spd="fast">
    <p:fade/>
  </p:transition>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4068443" y="1479511"/>
            <a:ext cx="3190857" cy="0"/>
          </a:xfrm>
          <a:prstGeom prst="line">
            <a:avLst/>
          </a:prstGeom>
          <a:ln cap="flat" w="19050">
            <a:solidFill>
              <a:srgbClr val="ADFDFF"/>
            </a:solidFill>
            <a:prstDash val="solid"/>
            <a:headEnd type="none" len="sm" w="sm"/>
            <a:tailEnd type="none" len="sm" w="sm"/>
          </a:ln>
        </p:spPr>
      </p:sp>
      <p:sp>
        <p:nvSpPr>
          <p:cNvPr name="Freeform 4" id="4"/>
          <p:cNvSpPr/>
          <p:nvPr/>
        </p:nvSpPr>
        <p:spPr>
          <a:xfrm flipH="false" flipV="false" rot="0">
            <a:off x="330041" y="401377"/>
            <a:ext cx="505280" cy="627323"/>
          </a:xfrm>
          <a:custGeom>
            <a:avLst/>
            <a:gdLst/>
            <a:ahLst/>
            <a:cxnLst/>
            <a:rect r="r" b="b" t="t" l="l"/>
            <a:pathLst>
              <a:path h="627323" w="505280">
                <a:moveTo>
                  <a:pt x="0" y="0"/>
                </a:moveTo>
                <a:lnTo>
                  <a:pt x="505280" y="0"/>
                </a:lnTo>
                <a:lnTo>
                  <a:pt x="505280" y="627323"/>
                </a:lnTo>
                <a:lnTo>
                  <a:pt x="0" y="627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055" y="524856"/>
            <a:ext cx="1851782" cy="33274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Mokoto"/>
                <a:ea typeface="Mokoto"/>
                <a:cs typeface="Mokoto"/>
                <a:sym typeface="Mokoto"/>
              </a:rPr>
              <a:t>Nhóm 3</a:t>
            </a:r>
          </a:p>
        </p:txBody>
      </p:sp>
      <p:sp>
        <p:nvSpPr>
          <p:cNvPr name="TextBox 6" id="6"/>
          <p:cNvSpPr txBox="true"/>
          <p:nvPr/>
        </p:nvSpPr>
        <p:spPr>
          <a:xfrm rot="0">
            <a:off x="4820317" y="733771"/>
            <a:ext cx="8806693" cy="1028702"/>
          </a:xfrm>
          <a:prstGeom prst="rect">
            <a:avLst/>
          </a:prstGeom>
        </p:spPr>
        <p:txBody>
          <a:bodyPr anchor="t" rtlCol="false" tIns="0" lIns="0" bIns="0" rIns="0">
            <a:spAutoFit/>
          </a:bodyPr>
          <a:lstStyle/>
          <a:p>
            <a:pPr algn="l">
              <a:lnSpc>
                <a:spcPts val="8399"/>
              </a:lnSpc>
              <a:spcBef>
                <a:spcPct val="0"/>
              </a:spcBef>
            </a:pPr>
            <a:r>
              <a:rPr lang="en-US" b="true" sz="5999">
                <a:solidFill>
                  <a:srgbClr val="FFFFFF"/>
                </a:solidFill>
                <a:latin typeface="Tomorrow Bold"/>
                <a:ea typeface="Tomorrow Bold"/>
                <a:cs typeface="Tomorrow Bold"/>
                <a:sym typeface="Tomorrow Bold"/>
              </a:rPr>
              <a:t>K-Nearest Neighbors</a:t>
            </a:r>
          </a:p>
        </p:txBody>
      </p:sp>
      <p:sp>
        <p:nvSpPr>
          <p:cNvPr name="TextBox 7" id="7"/>
          <p:cNvSpPr txBox="true"/>
          <p:nvPr/>
        </p:nvSpPr>
        <p:spPr>
          <a:xfrm rot="0">
            <a:off x="835321" y="2012912"/>
            <a:ext cx="8096641" cy="7737475"/>
          </a:xfrm>
          <a:prstGeom prst="rect">
            <a:avLst/>
          </a:prstGeom>
        </p:spPr>
        <p:txBody>
          <a:bodyPr anchor="t" rtlCol="false" tIns="0" lIns="0" bIns="0" rIns="0">
            <a:spAutoFit/>
          </a:bodyPr>
          <a:lstStyle/>
          <a:p>
            <a:pPr algn="l">
              <a:lnSpc>
                <a:spcPts val="5599"/>
              </a:lnSpc>
            </a:pPr>
            <a:r>
              <a:rPr lang="en-US" sz="3999">
                <a:solidFill>
                  <a:srgbClr val="FFFA00"/>
                </a:solidFill>
                <a:latin typeface="Tomorrow"/>
                <a:ea typeface="Tomorrow"/>
                <a:cs typeface="Tomorrow"/>
                <a:sym typeface="Tomorrow"/>
              </a:rPr>
              <a:t>Điểm huấn luyện:</a:t>
            </a:r>
            <a:r>
              <a:rPr lang="en-US" sz="3999">
                <a:solidFill>
                  <a:srgbClr val="FFFFFF"/>
                </a:solidFill>
                <a:latin typeface="Tomorrow"/>
                <a:ea typeface="Tomorrow"/>
                <a:cs typeface="Tomorrow"/>
                <a:sym typeface="Tomorrow"/>
              </a:rPr>
              <a:t> Điểm huấn luyện cao (0.8) và tăng nhẹ khi số lượng dữ liệu tăng.</a:t>
            </a:r>
          </a:p>
          <a:p>
            <a:pPr algn="l">
              <a:lnSpc>
                <a:spcPts val="5599"/>
              </a:lnSpc>
              <a:spcBef>
                <a:spcPct val="0"/>
              </a:spcBef>
            </a:pPr>
            <a:r>
              <a:rPr lang="en-US" sz="3999">
                <a:solidFill>
                  <a:srgbClr val="FFFA00"/>
                </a:solidFill>
                <a:latin typeface="Tomorrow"/>
                <a:ea typeface="Tomorrow"/>
                <a:cs typeface="Tomorrow"/>
                <a:sym typeface="Tomorrow"/>
              </a:rPr>
              <a:t>Điểm kiểm tra chéo</a:t>
            </a:r>
            <a:r>
              <a:rPr lang="en-US" sz="3999">
                <a:solidFill>
                  <a:srgbClr val="FFFFFF"/>
                </a:solidFill>
                <a:latin typeface="Tomorrow"/>
                <a:ea typeface="Tomorrow"/>
                <a:cs typeface="Tomorrow"/>
                <a:sym typeface="Tomorrow"/>
              </a:rPr>
              <a:t> khởi đầu thấp hơn điểm huấn luyện (0.5) nhưng tăng dần khi dữ liệu huấn luyện tăng, đạt mức 0.6 với 15,000 mẫu. Khoảng cách giữa hai đường giảm dần, điều này cho thấy KNN cần nhiều dữ liệu hơn để tổng quát hóa tốt.</a:t>
            </a:r>
          </a:p>
        </p:txBody>
      </p:sp>
      <p:sp>
        <p:nvSpPr>
          <p:cNvPr name="Freeform 8" id="8"/>
          <p:cNvSpPr/>
          <p:nvPr/>
        </p:nvSpPr>
        <p:spPr>
          <a:xfrm flipH="false" flipV="false" rot="0">
            <a:off x="9223663" y="2671064"/>
            <a:ext cx="8675861" cy="6506895"/>
          </a:xfrm>
          <a:custGeom>
            <a:avLst/>
            <a:gdLst/>
            <a:ahLst/>
            <a:cxnLst/>
            <a:rect r="r" b="b" t="t" l="l"/>
            <a:pathLst>
              <a:path h="6506895" w="8675861">
                <a:moveTo>
                  <a:pt x="0" y="0"/>
                </a:moveTo>
                <a:lnTo>
                  <a:pt x="8675861" y="0"/>
                </a:lnTo>
                <a:lnTo>
                  <a:pt x="8675861" y="6506895"/>
                </a:lnTo>
                <a:lnTo>
                  <a:pt x="0" y="6506895"/>
                </a:lnTo>
                <a:lnTo>
                  <a:pt x="0" y="0"/>
                </a:lnTo>
                <a:close/>
              </a:path>
            </a:pathLst>
          </a:custGeom>
          <a:blipFill>
            <a:blip r:embed="rId5"/>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DAGYtcqfz0I</dc:identifier>
  <dcterms:modified xsi:type="dcterms:W3CDTF">2011-08-01T06:04:30Z</dcterms:modified>
  <cp:revision>1</cp:revision>
  <dc:title>Project2</dc:title>
</cp:coreProperties>
</file>